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3"/>
    <p:sldId id="257" r:id="rId4"/>
    <p:sldId id="258" r:id="rId5"/>
    <p:sldId id="266" r:id="rId6"/>
    <p:sldId id="267" r:id="rId7"/>
    <p:sldId id="259" r:id="rId8"/>
    <p:sldId id="269" r:id="rId9"/>
    <p:sldId id="270" r:id="rId10"/>
    <p:sldId id="271" r:id="rId11"/>
    <p:sldId id="272" r:id="rId12"/>
    <p:sldId id="273" r:id="rId13"/>
    <p:sldId id="265" r:id="rId14"/>
    <p:sldId id="274" r:id="rId15"/>
    <p:sldId id="275" r:id="rId16"/>
    <p:sldId id="268" r:id="rId17"/>
  </p:sldIdLst>
  <p:sldSz cx="12192000" cy="6858000"/>
  <p:notesSz cx="6858000" cy="9144000"/>
  <p:custDataLst>
    <p:tags r:id="rId23"/>
  </p:custDataLst>
  <p:kinsoku lang="zh-CN" invalStChars="!%),.:;?]}¨·ˇˉ་―‖’”…‰∶、。〃々〉》」』】〕〗！＂＇％），．：；？］｀｜｝～￠" invalEndChars="([{·‘“〈《「『【〔〖（．［｛￡￥"/>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FF2D"/>
    <a:srgbClr val="EAE400"/>
    <a:srgbClr val="FCF600"/>
    <a:srgbClr val="FFFF99"/>
    <a:srgbClr val="EAEF1D"/>
    <a:srgbClr val="C0BC00"/>
    <a:srgbClr val="828282"/>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p:restoredTop sz="96429"/>
  </p:normalViewPr>
  <p:slideViewPr>
    <p:cSldViewPr snapToGrid="0" showGuides="1">
      <p:cViewPr varScale="1">
        <p:scale>
          <a:sx n="110" d="100"/>
          <a:sy n="110" d="100"/>
        </p:scale>
        <p:origin x="-54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4089B3A-BE35-4DA3-A650-242EAF4334AA}" type="datetimeFigureOut">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4AE619D5-0E1D-418C-976F-64F8EDF903EB}" type="datetimeFigureOut">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255DE0B-6242-4BFD-8825-D6C96DB7E392}"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b="1"/>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t>高技能人才培训多媒体手册式系列教材</a:t>
            </a:r>
            <a:endParaRPr kumimoji="0" lang="zh-CN" altLang="zh-CN" sz="1200"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5CE033B-B7D4-4CAE-A96F-B9685365BC27}"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5600" y="274649"/>
            <a:ext cx="36576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800" y="274649"/>
            <a:ext cx="107696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902D41E-A5AB-4362-9A56-D4DF49F015DB}"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3074" name="组合 6"/>
          <p:cNvGrpSpPr/>
          <p:nvPr userDrawn="1"/>
        </p:nvGrpSpPr>
        <p:grpSpPr>
          <a:xfrm>
            <a:off x="0" y="3433763"/>
            <a:ext cx="3219450" cy="3424237"/>
            <a:chOff x="0" y="3433763"/>
            <a:chExt cx="3219450" cy="3424237"/>
          </a:xfrm>
        </p:grpSpPr>
        <p:cxnSp>
          <p:nvCxnSpPr>
            <p:cNvPr id="8" name="直接连接符 7"/>
            <p:cNvCxnSpPr/>
            <p:nvPr/>
          </p:nvCxnSpPr>
          <p:spPr>
            <a:xfrm rot="5400000">
              <a:off x="-1272381" y="5128419"/>
              <a:ext cx="3424237" cy="34925"/>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cxnSp>
          <p:nvCxnSpPr>
            <p:cNvPr id="9" name="直接连接符 8"/>
            <p:cNvCxnSpPr/>
            <p:nvPr/>
          </p:nvCxnSpPr>
          <p:spPr>
            <a:xfrm flipV="1">
              <a:off x="0" y="6538913"/>
              <a:ext cx="2217738" cy="7937"/>
            </a:xfrm>
            <a:prstGeom prst="line">
              <a:avLst/>
            </a:prstGeom>
            <a:ln>
              <a:prstDash val="lgDash"/>
            </a:ln>
          </p:spPr>
          <p:style>
            <a:lnRef idx="1">
              <a:schemeClr val="accent3"/>
            </a:lnRef>
            <a:fillRef idx="0">
              <a:schemeClr val="accent3"/>
            </a:fillRef>
            <a:effectRef idx="0">
              <a:schemeClr val="accent3"/>
            </a:effectRef>
            <a:fontRef idx="minor">
              <a:schemeClr val="tx1"/>
            </a:fontRef>
          </p:style>
        </p:cxnSp>
        <p:sp>
          <p:nvSpPr>
            <p:cNvPr id="10" name="矩形 19"/>
            <p:cNvSpPr>
              <a:spLocks noChangeArrowheads="1"/>
            </p:cNvSpPr>
            <p:nvPr/>
          </p:nvSpPr>
          <p:spPr bwMode="auto">
            <a:xfrm>
              <a:off x="419100" y="6572250"/>
              <a:ext cx="2800350" cy="277813"/>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rgbClr val="828282"/>
                  </a:solidFill>
                  <a:effectLst/>
                  <a:uLnTx/>
                  <a:uFillTx/>
                  <a:latin typeface="Times New Roman" panose="02020603050405020304" pitchFamily="18" charset="0"/>
                  <a:ea typeface="宋体" panose="02010600030101010101" pitchFamily="2" charset="-122"/>
                  <a:cs typeface="+mn-cs"/>
                </a:rPr>
                <a:t>高技能人才培训多媒体手册式系列教材</a:t>
              </a:r>
              <a:endParaRPr kumimoji="0" lang="zh-CN" altLang="zh-CN" sz="1200" b="1" i="0" u="none" strike="noStrike" kern="1200" cap="none" spc="0" normalizeH="0" baseline="0" noProof="0" dirty="0">
                <a:ln>
                  <a:noFill/>
                </a:ln>
                <a:solidFill>
                  <a:srgbClr val="828282"/>
                </a:solidFill>
                <a:effectLst/>
                <a:uLnTx/>
                <a:uFillTx/>
                <a:latin typeface="Times New Roman" panose="02020603050405020304" pitchFamily="18" charset="0"/>
                <a:ea typeface="宋体" panose="02010600030101010101" pitchFamily="2" charset="-122"/>
                <a:cs typeface="+mn-cs"/>
              </a:endParaRPr>
            </a:p>
          </p:txBody>
        </p:sp>
      </p:grpSp>
      <p:grpSp>
        <p:nvGrpSpPr>
          <p:cNvPr id="3075" name="组合 10"/>
          <p:cNvGrpSpPr/>
          <p:nvPr userDrawn="1"/>
        </p:nvGrpSpPr>
        <p:grpSpPr>
          <a:xfrm>
            <a:off x="9774238" y="314325"/>
            <a:ext cx="2174875" cy="2592388"/>
            <a:chOff x="9774238" y="314325"/>
            <a:chExt cx="2174875" cy="2592388"/>
          </a:xfrm>
        </p:grpSpPr>
        <p:sp>
          <p:nvSpPr>
            <p:cNvPr id="12" name="椭圆 11"/>
            <p:cNvSpPr/>
            <p:nvPr/>
          </p:nvSpPr>
          <p:spPr>
            <a:xfrm>
              <a:off x="9774238" y="314325"/>
              <a:ext cx="1697037" cy="16954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椭圆 12"/>
            <p:cNvSpPr/>
            <p:nvPr/>
          </p:nvSpPr>
          <p:spPr>
            <a:xfrm>
              <a:off x="9783763" y="500063"/>
              <a:ext cx="1397000" cy="1397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椭圆 13"/>
            <p:cNvSpPr/>
            <p:nvPr/>
          </p:nvSpPr>
          <p:spPr>
            <a:xfrm>
              <a:off x="11233150" y="1527175"/>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椭圆 14"/>
            <p:cNvSpPr/>
            <p:nvPr/>
          </p:nvSpPr>
          <p:spPr>
            <a:xfrm>
              <a:off x="9809163" y="889000"/>
              <a:ext cx="715962"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6" name="椭圆 15"/>
            <p:cNvSpPr/>
            <p:nvPr/>
          </p:nvSpPr>
          <p:spPr>
            <a:xfrm>
              <a:off x="10922000" y="219075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9417529-8BF8-4FCE-B808-3AAEC372B5AC}"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1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1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1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48DE155-70E4-4004-8B0C-B369D5648FF7}"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A8B0633-A3BD-4125-A0FD-899FB905F9A2}"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0047BD3-72AC-499C-905A-FE334B804E98}"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7" name="日期占位符 2"/>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B550513-DDD4-4F81-B17F-1CCAB3D5F324}"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3"/>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4"/>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08A9891-9985-4DCA-8471-3C98D1BD06FD}"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2"/>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3"/>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8B6D82-1B9C-4070-8240-7A2ED611181E}"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0EE8D6A-3873-4526-B660-B728F798FDF9}"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05433AA-9A2B-4C35-B92C-B516422A2383}"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t>高技能人才培训多媒体手册式系列教材</a:t>
            </a: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314" name="组合 6"/>
          <p:cNvGrpSpPr/>
          <p:nvPr/>
        </p:nvGrpSpPr>
        <p:grpSpPr>
          <a:xfrm>
            <a:off x="0" y="0"/>
            <a:ext cx="5711825" cy="6754813"/>
            <a:chOff x="-4750" y="0"/>
            <a:chExt cx="4351447" cy="5145088"/>
          </a:xfrm>
        </p:grpSpPr>
        <p:pic>
          <p:nvPicPr>
            <p:cNvPr id="8" name="图片 7" descr="1622428789(1)"/>
            <p:cNvPicPr/>
            <p:nvPr/>
          </p:nvPicPr>
          <p:blipFill>
            <a:blip r:embed="rId1" cstate="print"/>
            <a:srcRect b="15004"/>
            <a:stretch>
              <a:fillRect/>
            </a:stretch>
          </p:blipFill>
          <p:spPr>
            <a:xfrm>
              <a:off x="-4750" y="0"/>
              <a:ext cx="1408398" cy="1024372"/>
            </a:xfrm>
            <a:prstGeom prst="rect">
              <a:avLst/>
            </a:prstGeom>
            <a:ln>
              <a:noFill/>
            </a:ln>
            <a:effectLst>
              <a:softEdge rad="112500"/>
            </a:effectLst>
          </p:spPr>
        </p:pic>
        <p:pic>
          <p:nvPicPr>
            <p:cNvPr id="9" name="图片 8" descr="C:\Users\ADMINI~1\AppData\Local\Temp\WeChat Files\ac5bb09a9924ef14db3122dc1756152.jpg"/>
            <p:cNvPicPr/>
            <p:nvPr/>
          </p:nvPicPr>
          <p:blipFill>
            <a:blip r:embed="rId2" cstate="print"/>
            <a:stretch>
              <a:fillRect/>
            </a:stretch>
          </p:blipFill>
          <p:spPr>
            <a:xfrm>
              <a:off x="1475656" y="0"/>
              <a:ext cx="1512168" cy="1024372"/>
            </a:xfrm>
            <a:prstGeom prst="rect">
              <a:avLst/>
            </a:prstGeom>
            <a:ln>
              <a:noFill/>
            </a:ln>
            <a:effectLst>
              <a:softEdge rad="112500"/>
            </a:effectLst>
          </p:spPr>
        </p:pic>
        <p:pic>
          <p:nvPicPr>
            <p:cNvPr id="10" name="图片 9" descr="C:\Users\Administrator\Desktop\重乳酪\微信图片_20210620151850.png微信图片_20210620151850"/>
            <p:cNvPicPr/>
            <p:nvPr/>
          </p:nvPicPr>
          <p:blipFill>
            <a:blip r:embed="rId3" cstate="print"/>
            <a:stretch>
              <a:fillRect/>
            </a:stretch>
          </p:blipFill>
          <p:spPr>
            <a:xfrm>
              <a:off x="-508" y="1168388"/>
              <a:ext cx="2117725" cy="1944370"/>
            </a:xfrm>
            <a:prstGeom prst="rect">
              <a:avLst/>
            </a:prstGeom>
            <a:ln>
              <a:noFill/>
            </a:ln>
            <a:effectLst>
              <a:softEdge rad="112500"/>
            </a:effectLst>
          </p:spPr>
        </p:pic>
        <p:pic>
          <p:nvPicPr>
            <p:cNvPr id="11" name="图片 10" descr="IMG_0768"/>
            <p:cNvPicPr/>
            <p:nvPr/>
          </p:nvPicPr>
          <p:blipFill>
            <a:blip r:embed="rId4" cstate="print"/>
            <a:srcRect l="36402" t="11635" b="12735"/>
            <a:stretch>
              <a:fillRect/>
            </a:stretch>
          </p:blipFill>
          <p:spPr>
            <a:xfrm>
              <a:off x="0" y="3220616"/>
              <a:ext cx="2012923" cy="1924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图片 11" descr="IMG_0748"/>
            <p:cNvPicPr/>
            <p:nvPr/>
          </p:nvPicPr>
          <p:blipFill>
            <a:blip r:embed="rId5" cstate="print"/>
            <a:stretch>
              <a:fillRect/>
            </a:stretch>
          </p:blipFill>
          <p:spPr>
            <a:xfrm>
              <a:off x="2087724" y="3220616"/>
              <a:ext cx="2258973" cy="1888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3" name="Rectangle 18"/>
          <p:cNvSpPr>
            <a:spLocks noChangeArrowheads="1"/>
          </p:cNvSpPr>
          <p:nvPr/>
        </p:nvSpPr>
        <p:spPr bwMode="auto">
          <a:xfrm>
            <a:off x="5921375" y="4400550"/>
            <a:ext cx="5129213" cy="615950"/>
          </a:xfrm>
          <a:prstGeom prst="rect">
            <a:avLst/>
          </a:prstGeom>
          <a:noFill/>
          <a:ln>
            <a:noFill/>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模块五：面包制作工艺</a:t>
            </a:r>
            <a:endParaRPr kumimoji="0" lang="en-US" altLang="zh-CN" sz="4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Rectangle 18"/>
          <p:cNvSpPr/>
          <p:nvPr/>
        </p:nvSpPr>
        <p:spPr>
          <a:xfrm>
            <a:off x="5857875" y="2182813"/>
            <a:ext cx="5486400" cy="1107440"/>
          </a:xfrm>
          <a:prstGeom prst="rect">
            <a:avLst/>
          </a:prstGeom>
          <a:noFill/>
          <a:ln w="9525">
            <a:noFill/>
          </a:ln>
        </p:spPr>
        <p:txBody>
          <a:bodyPr wrap="none" lIns="0" tIns="0" rIns="0" bIns="0">
            <a:spAutoFit/>
          </a:bodyPr>
          <a:p>
            <a:pPr>
              <a:buNone/>
            </a:pPr>
            <a:r>
              <a:rPr lang="zh-CN" altLang="en-US" sz="7200" b="1" dirty="0">
                <a:solidFill>
                  <a:srgbClr val="FE6202"/>
                </a:solidFill>
                <a:latin typeface="微软雅黑" panose="020B0503020204020204" pitchFamily="34" charset="-122"/>
                <a:ea typeface="微软雅黑" panose="020B0503020204020204" pitchFamily="34" charset="-122"/>
              </a:rPr>
              <a:t>西式</a:t>
            </a:r>
            <a:r>
              <a:rPr lang="zh-CN" altLang="en-US" sz="7200" b="1" dirty="0">
                <a:solidFill>
                  <a:srgbClr val="FE6202"/>
                </a:solidFill>
                <a:latin typeface="微软雅黑" panose="020B0503020204020204" pitchFamily="34" charset="-122"/>
                <a:ea typeface="微软雅黑" panose="020B0503020204020204" pitchFamily="34" charset="-122"/>
              </a:rPr>
              <a:t>面点技术</a:t>
            </a:r>
            <a:endParaRPr lang="en-US" altLang="zh-CN" sz="7200" b="1" dirty="0">
              <a:solidFill>
                <a:srgbClr val="FE6202"/>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6667"/>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375" autoRev="1" fill="hold">
                                          <p:stCondLst>
                                            <p:cond delay="0"/>
                                          </p:stCondLst>
                                        </p:cTn>
                                        <p:tgtEl>
                                          <p:spTgt spid="14"/>
                                        </p:tgtEl>
                                        <p:attrNameLst>
                                          <p:attrName>ppt_w</p:attrName>
                                        </p:attrNameLst>
                                      </p:cBhvr>
                                    </p:anim>
                                    <p:anim by="(#ppt_w*0.50)" calcmode="lin" valueType="num">
                                      <p:cBhvr>
                                        <p:cTn id="8" dur="375" decel="50000" autoRev="1" fill="hold">
                                          <p:stCondLst>
                                            <p:cond delay="0"/>
                                          </p:stCondLst>
                                        </p:cTn>
                                        <p:tgtEl>
                                          <p:spTgt spid="14"/>
                                        </p:tgtEl>
                                        <p:attrNameLst>
                                          <p:attrName>ppt_x</p:attrName>
                                        </p:attrNameLst>
                                      </p:cBhvr>
                                    </p:anim>
                                    <p:anim from="(-#ppt_h/2)" to="(#ppt_y)" calcmode="lin" valueType="num">
                                      <p:cBhvr>
                                        <p:cTn id="9" dur="750" fill="hold">
                                          <p:stCondLst>
                                            <p:cond delay="0"/>
                                          </p:stCondLst>
                                        </p:cTn>
                                        <p:tgtEl>
                                          <p:spTgt spid="14"/>
                                        </p:tgtEl>
                                        <p:attrNameLst>
                                          <p:attrName>ppt_y</p:attrName>
                                        </p:attrNameLst>
                                      </p:cBhvr>
                                    </p:anim>
                                    <p:animRot by="21600000">
                                      <p:cBhvr>
                                        <p:cTn id="10" dur="750" fill="hold">
                                          <p:stCondLst>
                                            <p:cond delay="0"/>
                                          </p:stCondLst>
                                        </p:cTn>
                                        <p:tgtEl>
                                          <p:spTgt spid="14"/>
                                        </p:tgtEl>
                                        <p:attrNameLst>
                                          <p:attrName>r</p:attrName>
                                        </p:attrNameLst>
                                      </p:cBhvr>
                                    </p:animRot>
                                  </p:childTnLst>
                                </p:cTn>
                              </p:par>
                            </p:childTnLst>
                          </p:cTn>
                        </p:par>
                        <p:par>
                          <p:cTn id="11" fill="hold">
                            <p:stCondLst>
                              <p:cond delay="1000"/>
                            </p:stCondLst>
                            <p:childTnLst>
                              <p:par>
                                <p:cTn id="12" presetID="53" presetClass="entr" presetSubtype="16" fill="hold" grpId="0" nodeType="afterEffect">
                                  <p:stCondLst>
                                    <p:cond delay="0"/>
                                  </p:stCondLst>
                                  <p:iterate type="wd">
                                    <p:tmPct val="10000"/>
                                  </p:iterate>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000000"/>
                                          </p:val>
                                        </p:tav>
                                        <p:tav tm="100000">
                                          <p:val>
                                            <p:strVal val="#ppt_w"/>
                                          </p:val>
                                        </p:tav>
                                      </p:tavLst>
                                    </p:anim>
                                    <p:anim calcmode="lin" valueType="num">
                                      <p:cBhvr>
                                        <p:cTn id="15" dur="500" fill="hold"/>
                                        <p:tgtEl>
                                          <p:spTgt spid="13"/>
                                        </p:tgtEl>
                                        <p:attrNameLst>
                                          <p:attrName>ppt_h</p:attrName>
                                        </p:attrNameLst>
                                      </p:cBhvr>
                                      <p:tavLst>
                                        <p:tav tm="0">
                                          <p:val>
                                            <p:fltVal val="0.00000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636588" y="419100"/>
            <a:ext cx="1127125" cy="58420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搅 拌</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22531" name="TextBox 15"/>
          <p:cNvSpPr txBox="1"/>
          <p:nvPr/>
        </p:nvSpPr>
        <p:spPr>
          <a:xfrm>
            <a:off x="982663" y="1673225"/>
            <a:ext cx="8636000" cy="4386263"/>
          </a:xfrm>
          <a:prstGeom prst="rect">
            <a:avLst/>
          </a:prstGeom>
          <a:noFill/>
          <a:ln w="9525">
            <a:noFill/>
          </a:ln>
        </p:spPr>
        <p:txBody>
          <a:bodyPr>
            <a:spAutoFit/>
          </a:bodyPr>
          <a:p>
            <a:pPr>
              <a:lnSpc>
                <a:spcPct val="150000"/>
              </a:lnSpc>
            </a:pPr>
            <a:r>
              <a:rPr lang="en-US" altLang="zh-CN" dirty="0">
                <a:latin typeface="Times New Roman" panose="02020603050405020304" pitchFamily="18" charset="0"/>
              </a:rPr>
              <a:t>        </a:t>
            </a:r>
            <a:r>
              <a:rPr lang="zh-CN" altLang="zh-CN" dirty="0">
                <a:latin typeface="Times New Roman" panose="02020603050405020304" pitchFamily="18" charset="0"/>
              </a:rPr>
              <a:t>面团搅拌俗称调粉、和面，是将原辅料按照配方用量，根据一定的投料顺序，调制成具有适宜加工性能面团的操作过程。它是影响面包质量的决定性因素之一。</a:t>
            </a:r>
            <a:endParaRPr lang="zh-CN" altLang="zh-CN" dirty="0">
              <a:latin typeface="Times New Roman" panose="02020603050405020304" pitchFamily="18" charset="0"/>
            </a:endParaRPr>
          </a:p>
          <a:p>
            <a:pPr>
              <a:lnSpc>
                <a:spcPct val="150000"/>
              </a:lnSpc>
            </a:pPr>
            <a:r>
              <a:rPr lang="zh-CN" altLang="zh-CN" b="1" dirty="0">
                <a:solidFill>
                  <a:srgbClr val="92D050"/>
                </a:solidFill>
                <a:latin typeface="Times New Roman" panose="02020603050405020304" pitchFamily="18" charset="0"/>
              </a:rPr>
              <a:t>（一）面包搅拌过程</a:t>
            </a:r>
            <a:endParaRPr lang="en-US" altLang="zh-CN" b="1" dirty="0">
              <a:solidFill>
                <a:srgbClr val="92D050"/>
              </a:solidFill>
              <a:latin typeface="Times New Roman" panose="02020603050405020304" pitchFamily="18" charset="0"/>
            </a:endParaRPr>
          </a:p>
          <a:p>
            <a:pPr>
              <a:lnSpc>
                <a:spcPct val="150000"/>
              </a:lnSpc>
            </a:pPr>
            <a:r>
              <a:rPr lang="en-US" altLang="zh-CN" dirty="0">
                <a:latin typeface="Times New Roman" panose="02020603050405020304" pitchFamily="18" charset="0"/>
              </a:rPr>
              <a:t>        </a:t>
            </a:r>
            <a:r>
              <a:rPr lang="zh-CN" altLang="zh-CN" dirty="0">
                <a:latin typeface="Times New Roman" panose="02020603050405020304" pitchFamily="18" charset="0"/>
              </a:rPr>
              <a:t>原料混合阶段</a:t>
            </a:r>
            <a:r>
              <a:rPr lang="en-US" altLang="zh-CN" dirty="0">
                <a:latin typeface="Times New Roman" panose="02020603050405020304" pitchFamily="18" charset="0"/>
              </a:rPr>
              <a:t>       </a:t>
            </a:r>
            <a:r>
              <a:rPr lang="zh-CN" altLang="zh-CN" dirty="0">
                <a:latin typeface="Times New Roman" panose="02020603050405020304" pitchFamily="18" charset="0"/>
              </a:rPr>
              <a:t>面筋形成阶段</a:t>
            </a:r>
            <a:r>
              <a:rPr lang="en-US" altLang="zh-CN" dirty="0">
                <a:latin typeface="Times New Roman" panose="02020603050405020304" pitchFamily="18" charset="0"/>
              </a:rPr>
              <a:t>      </a:t>
            </a:r>
            <a:r>
              <a:rPr lang="zh-CN" altLang="zh-CN" dirty="0">
                <a:latin typeface="Times New Roman" panose="02020603050405020304" pitchFamily="18" charset="0"/>
              </a:rPr>
              <a:t>面筋扩展阶段</a:t>
            </a:r>
            <a:endParaRPr lang="zh-CN" altLang="zh-CN" dirty="0">
              <a:latin typeface="Times New Roman" panose="02020603050405020304" pitchFamily="18" charset="0"/>
            </a:endParaRPr>
          </a:p>
          <a:p>
            <a:pPr>
              <a:lnSpc>
                <a:spcPct val="150000"/>
              </a:lnSpc>
            </a:pPr>
            <a:r>
              <a:rPr lang="en-US" altLang="zh-CN" dirty="0">
                <a:latin typeface="Times New Roman" panose="02020603050405020304" pitchFamily="18" charset="0"/>
              </a:rPr>
              <a:t>        </a:t>
            </a:r>
            <a:r>
              <a:rPr lang="zh-CN" altLang="zh-CN" dirty="0">
                <a:latin typeface="Times New Roman" panose="02020603050405020304" pitchFamily="18" charset="0"/>
              </a:rPr>
              <a:t>面筋完全扩展阶段</a:t>
            </a:r>
            <a:r>
              <a:rPr lang="en-US" altLang="zh-CN" dirty="0">
                <a:latin typeface="Times New Roman" panose="02020603050405020304" pitchFamily="18" charset="0"/>
              </a:rPr>
              <a:t>        </a:t>
            </a:r>
            <a:r>
              <a:rPr lang="zh-CN" altLang="zh-CN" dirty="0">
                <a:latin typeface="Times New Roman" panose="02020603050405020304" pitchFamily="18" charset="0"/>
              </a:rPr>
              <a:t>搅拌过度阶段</a:t>
            </a:r>
            <a:r>
              <a:rPr lang="en-US" altLang="zh-CN" dirty="0">
                <a:latin typeface="Times New Roman" panose="02020603050405020304" pitchFamily="18" charset="0"/>
              </a:rPr>
              <a:t>      </a:t>
            </a:r>
            <a:r>
              <a:rPr lang="zh-CN" altLang="zh-CN" dirty="0">
                <a:latin typeface="Times New Roman" panose="02020603050405020304" pitchFamily="18" charset="0"/>
              </a:rPr>
              <a:t>破坏阶段</a:t>
            </a:r>
            <a:endParaRPr lang="en-US" altLang="zh-CN" dirty="0">
              <a:latin typeface="Times New Roman" panose="02020603050405020304" pitchFamily="18" charset="0"/>
            </a:endParaRPr>
          </a:p>
          <a:p>
            <a:r>
              <a:rPr lang="zh-CN" altLang="zh-CN" b="1" dirty="0">
                <a:solidFill>
                  <a:srgbClr val="92D050"/>
                </a:solidFill>
                <a:latin typeface="Times New Roman" panose="02020603050405020304" pitchFamily="18" charset="0"/>
              </a:rPr>
              <a:t>（二）搅拌的功能</a:t>
            </a:r>
            <a:endParaRPr lang="zh-CN" altLang="zh-CN" b="1" dirty="0">
              <a:solidFill>
                <a:srgbClr val="92D050"/>
              </a:solidFill>
              <a:latin typeface="Times New Roman" panose="02020603050405020304" pitchFamily="18" charset="0"/>
            </a:endParaRPr>
          </a:p>
          <a:p>
            <a:r>
              <a:rPr lang="en-US" altLang="zh-CN" dirty="0">
                <a:latin typeface="Times New Roman" panose="02020603050405020304" pitchFamily="18" charset="0"/>
              </a:rPr>
              <a:t>        1. </a:t>
            </a:r>
            <a:r>
              <a:rPr lang="zh-CN" altLang="zh-CN" dirty="0">
                <a:latin typeface="Times New Roman" panose="02020603050405020304" pitchFamily="18" charset="0"/>
              </a:rPr>
              <a:t>使各原辅料充分分散和均匀混合在一起，形成质量均一的整体。</a:t>
            </a:r>
            <a:endParaRPr lang="zh-CN" altLang="zh-CN" dirty="0">
              <a:latin typeface="Times New Roman" panose="02020603050405020304" pitchFamily="18" charset="0"/>
            </a:endParaRPr>
          </a:p>
          <a:p>
            <a:r>
              <a:rPr lang="en-US" altLang="zh-CN" dirty="0">
                <a:latin typeface="Times New Roman" panose="02020603050405020304" pitchFamily="18" charset="0"/>
              </a:rPr>
              <a:t>        2. </a:t>
            </a:r>
            <a:r>
              <a:rPr lang="zh-CN" altLang="zh-CN" dirty="0">
                <a:latin typeface="Times New Roman" panose="02020603050405020304" pitchFamily="18" charset="0"/>
              </a:rPr>
              <a:t>加速面粉吸水胀润形成面筋的速度，缩短面团形成时间。</a:t>
            </a:r>
            <a:endParaRPr lang="zh-CN" altLang="zh-CN" dirty="0">
              <a:latin typeface="Times New Roman" panose="02020603050405020304" pitchFamily="18" charset="0"/>
            </a:endParaRPr>
          </a:p>
          <a:p>
            <a:r>
              <a:rPr lang="en-US" altLang="zh-CN" dirty="0">
                <a:latin typeface="Times New Roman" panose="02020603050405020304" pitchFamily="18" charset="0"/>
              </a:rPr>
              <a:t>        3. </a:t>
            </a:r>
            <a:r>
              <a:rPr lang="zh-CN" altLang="zh-CN" dirty="0">
                <a:latin typeface="Times New Roman" panose="02020603050405020304" pitchFamily="18" charset="0"/>
              </a:rPr>
              <a:t>扩展面筋，促进面筋网络的形成，使面团具有良好的弹性和延伸性，改善面团的加工性能。</a:t>
            </a:r>
            <a:endParaRPr lang="zh-CN" altLang="zh-CN" dirty="0">
              <a:latin typeface="Times New Roman" panose="02020603050405020304" pitchFamily="18" charset="0"/>
            </a:endParaRPr>
          </a:p>
          <a:p>
            <a:r>
              <a:rPr lang="en-US" altLang="zh-CN" dirty="0">
                <a:latin typeface="Times New Roman" panose="02020603050405020304" pitchFamily="18" charset="0"/>
              </a:rPr>
              <a:t>       4. </a:t>
            </a:r>
            <a:r>
              <a:rPr lang="zh-CN" altLang="zh-CN" dirty="0">
                <a:latin typeface="Times New Roman" panose="02020603050405020304" pitchFamily="18" charset="0"/>
              </a:rPr>
              <a:t>使空气进入面团中，尽可能地包含在面团内，并且尽量达到均匀分布的目的。</a:t>
            </a:r>
            <a:endParaRPr lang="zh-CN" altLang="zh-CN" dirty="0">
              <a:latin typeface="Times New Roman" panose="02020603050405020304" pitchFamily="18" charset="0"/>
            </a:endParaRPr>
          </a:p>
          <a:p>
            <a:r>
              <a:rPr lang="en-US" altLang="zh-CN" dirty="0">
                <a:latin typeface="Times New Roman" panose="02020603050405020304" pitchFamily="18" charset="0"/>
              </a:rPr>
              <a:t>       5. </a:t>
            </a:r>
            <a:r>
              <a:rPr lang="zh-CN" altLang="zh-CN" dirty="0">
                <a:latin typeface="Times New Roman" panose="02020603050405020304" pitchFamily="18" charset="0"/>
              </a:rPr>
              <a:t>使面团达到一定的吸水程度、</a:t>
            </a:r>
            <a:r>
              <a:rPr lang="en-US" altLang="zh-CN" dirty="0">
                <a:latin typeface="Times New Roman" panose="02020603050405020304" pitchFamily="18" charset="0"/>
              </a:rPr>
              <a:t>pH</a:t>
            </a:r>
            <a:r>
              <a:rPr lang="zh-CN" altLang="zh-CN" dirty="0">
                <a:latin typeface="Times New Roman" panose="02020603050405020304" pitchFamily="18" charset="0"/>
              </a:rPr>
              <a:t>、温度，提供适宜的养分供酵母利用，使酵母能够最大限度地发挥产气能力。</a:t>
            </a:r>
            <a:endParaRPr lang="zh-CN" altLang="zh-CN" b="1" dirty="0">
              <a:solidFill>
                <a:srgbClr val="92D050"/>
              </a:solidFill>
              <a:latin typeface="Times New Roman" panose="02020603050405020304" pitchFamily="18" charset="0"/>
            </a:endParaRPr>
          </a:p>
        </p:txBody>
      </p:sp>
      <p:sp>
        <p:nvSpPr>
          <p:cNvPr id="18" name="矩形 17"/>
          <p:cNvSpPr/>
          <p:nvPr/>
        </p:nvSpPr>
        <p:spPr>
          <a:xfrm>
            <a:off x="784225" y="1501775"/>
            <a:ext cx="8972550" cy="4657725"/>
          </a:xfrm>
          <a:prstGeom prst="rect">
            <a:avLst/>
          </a:prstGeom>
          <a:no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93"/>
          <p:cNvSpPr/>
          <p:nvPr/>
        </p:nvSpPr>
        <p:spPr>
          <a:xfrm>
            <a:off x="717550" y="1449388"/>
            <a:ext cx="384175" cy="38417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93"/>
          <p:cNvSpPr/>
          <p:nvPr/>
        </p:nvSpPr>
        <p:spPr>
          <a:xfrm rot="10800000">
            <a:off x="9429750" y="5822950"/>
            <a:ext cx="382588" cy="38417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6" name="右箭头 25"/>
          <p:cNvSpPr/>
          <p:nvPr/>
        </p:nvSpPr>
        <p:spPr>
          <a:xfrm>
            <a:off x="2933700" y="3105150"/>
            <a:ext cx="301625" cy="138113"/>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右箭头 26"/>
          <p:cNvSpPr/>
          <p:nvPr/>
        </p:nvSpPr>
        <p:spPr>
          <a:xfrm>
            <a:off x="4649788" y="3122613"/>
            <a:ext cx="301625" cy="138113"/>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右箭头 27"/>
          <p:cNvSpPr/>
          <p:nvPr/>
        </p:nvSpPr>
        <p:spPr>
          <a:xfrm>
            <a:off x="3416300" y="3519488"/>
            <a:ext cx="301625" cy="138113"/>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右箭头 28"/>
          <p:cNvSpPr/>
          <p:nvPr/>
        </p:nvSpPr>
        <p:spPr>
          <a:xfrm>
            <a:off x="5192713" y="3527425"/>
            <a:ext cx="301625" cy="138113"/>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000000"/>
                                          </p:val>
                                        </p:tav>
                                        <p:tav tm="100000">
                                          <p:val>
                                            <p:strVal val="#ppt_w"/>
                                          </p:val>
                                        </p:tav>
                                      </p:tavLst>
                                    </p:anim>
                                    <p:anim calcmode="lin" valueType="num">
                                      <p:cBhvr>
                                        <p:cTn id="8" dur="500" fill="hold"/>
                                        <p:tgtEl>
                                          <p:spTgt spid="16"/>
                                        </p:tgtEl>
                                        <p:attrNameLst>
                                          <p:attrName>ppt_h</p:attrName>
                                        </p:attrNameLst>
                                      </p:cBhvr>
                                      <p:tavLst>
                                        <p:tav tm="0">
                                          <p:val>
                                            <p:fltVal val="0.000000"/>
                                          </p:val>
                                        </p:tav>
                                        <p:tav tm="100000">
                                          <p:val>
                                            <p:strVal val="#ppt_h"/>
                                          </p:val>
                                        </p:tav>
                                      </p:tavLst>
                                    </p:anim>
                                    <p:animEffect transition="in" filter="fade">
                                      <p:cBhvr>
                                        <p:cTn id="9" dur="500"/>
                                        <p:tgtEl>
                                          <p:spTgt spid="16"/>
                                        </p:tgtEl>
                                      </p:cBhvr>
                                    </p:animEffect>
                                    <p:anim calcmode="lin" valueType="num">
                                      <p:cBhvr>
                                        <p:cTn id="10" dur="500" fill="hold"/>
                                        <p:tgtEl>
                                          <p:spTgt spid="16"/>
                                        </p:tgtEl>
                                        <p:attrNameLst>
                                          <p:attrName>ppt_x</p:attrName>
                                        </p:attrNameLst>
                                      </p:cBhvr>
                                      <p:tavLst>
                                        <p:tav tm="0">
                                          <p:val>
                                            <p:fltVal val="0.500000"/>
                                          </p:val>
                                        </p:tav>
                                        <p:tav tm="100000">
                                          <p:val>
                                            <p:strVal val="#ppt_x"/>
                                          </p:val>
                                        </p:tav>
                                      </p:tavLst>
                                    </p:anim>
                                    <p:anim calcmode="lin" valueType="num">
                                      <p:cBhvr>
                                        <p:cTn id="11" dur="500" fill="hold"/>
                                        <p:tgtEl>
                                          <p:spTgt spid="16"/>
                                        </p:tgtEl>
                                        <p:attrNameLst>
                                          <p:attrName>ppt_y</p:attrName>
                                        </p:attrNameLst>
                                      </p:cBhvr>
                                      <p:tavLst>
                                        <p:tav tm="0">
                                          <p:val>
                                            <p:fltVal val="0.500000"/>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000000"/>
                                          </p:val>
                                        </p:tav>
                                        <p:tav tm="100000">
                                          <p:val>
                                            <p:strVal val="#ppt_w"/>
                                          </p:val>
                                        </p:tav>
                                      </p:tavLst>
                                    </p:anim>
                                    <p:anim calcmode="lin" valueType="num">
                                      <p:cBhvr>
                                        <p:cTn id="15" dur="500" fill="hold"/>
                                        <p:tgtEl>
                                          <p:spTgt spid="20"/>
                                        </p:tgtEl>
                                        <p:attrNameLst>
                                          <p:attrName>ppt_h</p:attrName>
                                        </p:attrNameLst>
                                      </p:cBhvr>
                                      <p:tavLst>
                                        <p:tav tm="0">
                                          <p:val>
                                            <p:fltVal val="0.000000"/>
                                          </p:val>
                                        </p:tav>
                                        <p:tav tm="100000">
                                          <p:val>
                                            <p:strVal val="#ppt_h"/>
                                          </p:val>
                                        </p:tav>
                                      </p:tavLst>
                                    </p:anim>
                                    <p:animEffect transition="in" filter="fade">
                                      <p:cBhvr>
                                        <p:cTn id="16" dur="500"/>
                                        <p:tgtEl>
                                          <p:spTgt spid="20"/>
                                        </p:tgtEl>
                                      </p:cBhvr>
                                    </p:animEffect>
                                    <p:anim calcmode="lin" valueType="num">
                                      <p:cBhvr>
                                        <p:cTn id="17" dur="500" fill="hold"/>
                                        <p:tgtEl>
                                          <p:spTgt spid="20"/>
                                        </p:tgtEl>
                                        <p:attrNameLst>
                                          <p:attrName>ppt_x</p:attrName>
                                        </p:attrNameLst>
                                      </p:cBhvr>
                                      <p:tavLst>
                                        <p:tav tm="0">
                                          <p:val>
                                            <p:fltVal val="0.500000"/>
                                          </p:val>
                                        </p:tav>
                                        <p:tav tm="100000">
                                          <p:val>
                                            <p:strVal val="#ppt_x"/>
                                          </p:val>
                                        </p:tav>
                                      </p:tavLst>
                                    </p:anim>
                                    <p:anim calcmode="lin" valueType="num">
                                      <p:cBhvr>
                                        <p:cTn id="18" dur="500" fill="hold"/>
                                        <p:tgtEl>
                                          <p:spTgt spid="20"/>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636588" y="419100"/>
            <a:ext cx="1249363" cy="58420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发  酵</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grpSp>
        <p:nvGrpSpPr>
          <p:cNvPr id="23555" name="组合 21"/>
          <p:cNvGrpSpPr/>
          <p:nvPr/>
        </p:nvGrpSpPr>
        <p:grpSpPr>
          <a:xfrm>
            <a:off x="2608263" y="884238"/>
            <a:ext cx="3660775" cy="830262"/>
            <a:chOff x="3643306" y="2428868"/>
            <a:chExt cx="3660696" cy="830264"/>
          </a:xfrm>
        </p:grpSpPr>
        <p:sp>
          <p:nvSpPr>
            <p:cNvPr id="23" name="圆角矩形 22"/>
            <p:cNvSpPr/>
            <p:nvPr/>
          </p:nvSpPr>
          <p:spPr bwMode="auto">
            <a:xfrm>
              <a:off x="3643306" y="2428868"/>
              <a:ext cx="3660696" cy="830264"/>
            </a:xfrm>
            <a:prstGeom prst="roundRect">
              <a:avLst>
                <a:gd name="adj" fmla="val 50000"/>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16D4CF"/>
                </a:solidFill>
                <a:effectLst/>
                <a:uLnTx/>
                <a:uFillTx/>
                <a:latin typeface="+mn-lt"/>
                <a:ea typeface="+mn-ea"/>
                <a:cs typeface="+mn-ea"/>
              </a:endParaRPr>
            </a:p>
          </p:txBody>
        </p:sp>
        <p:grpSp>
          <p:nvGrpSpPr>
            <p:cNvPr id="23580" name="组合 26"/>
            <p:cNvGrpSpPr/>
            <p:nvPr/>
          </p:nvGrpSpPr>
          <p:grpSpPr>
            <a:xfrm>
              <a:off x="3643306" y="2428868"/>
              <a:ext cx="708330" cy="830262"/>
              <a:chOff x="2285984" y="2143116"/>
              <a:chExt cx="708330" cy="901700"/>
            </a:xfrm>
          </p:grpSpPr>
          <p:sp>
            <p:nvSpPr>
              <p:cNvPr id="25" name="任意多边形 24"/>
              <p:cNvSpPr/>
              <p:nvPr/>
            </p:nvSpPr>
            <p:spPr bwMode="auto">
              <a:xfrm>
                <a:off x="2285984" y="2143116"/>
                <a:ext cx="708010" cy="901702"/>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3"/>
              </a:solidFill>
              <a:ln>
                <a:solidFill>
                  <a:srgbClr val="16D4C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schemeClr val="lt1"/>
                    </a:solidFill>
                    <a:effectLst/>
                    <a:uLnTx/>
                    <a:uFillTx/>
                    <a:latin typeface="+mn-lt"/>
                    <a:ea typeface="+mn-ea"/>
                    <a:cs typeface="+mn-ea"/>
                  </a:rPr>
                  <a:t>                                                                                                                              </a:t>
                </a:r>
                <a:endParaRPr kumimoji="0" lang="zh-CN" altLang="en-US" sz="3600" b="0" i="0" u="none" strike="noStrike" kern="1200" cap="none" spc="0" normalizeH="0" baseline="0" noProof="0" dirty="0">
                  <a:ln>
                    <a:noFill/>
                  </a:ln>
                  <a:solidFill>
                    <a:schemeClr val="lt1"/>
                  </a:solidFill>
                  <a:effectLst/>
                  <a:uLnTx/>
                  <a:uFillTx/>
                  <a:latin typeface="+mn-lt"/>
                  <a:ea typeface="+mn-ea"/>
                  <a:cs typeface="+mn-ea"/>
                </a:endParaRPr>
              </a:p>
            </p:txBody>
          </p:sp>
          <p:sp>
            <p:nvSpPr>
              <p:cNvPr id="30" name="文本框 22"/>
              <p:cNvSpPr txBox="1">
                <a:spLocks noChangeArrowheads="1"/>
              </p:cNvSpPr>
              <p:nvPr/>
            </p:nvSpPr>
            <p:spPr bwMode="auto">
              <a:xfrm>
                <a:off x="2428856" y="2286216"/>
                <a:ext cx="422266" cy="584469"/>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mn-ea"/>
                  </a:rPr>
                  <a:t>1</a:t>
                </a:r>
                <a:endParaRPr kumimoji="0" lang="zh-CN" alt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mn-ea"/>
                </a:endParaRPr>
              </a:p>
            </p:txBody>
          </p:sp>
        </p:grpSp>
      </p:grpSp>
      <p:sp>
        <p:nvSpPr>
          <p:cNvPr id="40" name="TextBox 10"/>
          <p:cNvSpPr txBox="1">
            <a:spLocks noChangeArrowheads="1"/>
          </p:cNvSpPr>
          <p:nvPr/>
        </p:nvSpPr>
        <p:spPr bwMode="auto">
          <a:xfrm>
            <a:off x="3348038" y="1003300"/>
            <a:ext cx="2705100" cy="458788"/>
          </a:xfrm>
          <a:prstGeom prst="rect">
            <a:avLst/>
          </a:prstGeom>
          <a:noFill/>
          <a:ln>
            <a:noFill/>
          </a:ln>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1800" b="1" i="0" u="none" strike="noStrike" kern="3000" cap="none" spc="31" normalizeH="0" baseline="0" noProof="0" dirty="0" smtClean="0">
                <a:ln>
                  <a:noFill/>
                </a:ln>
                <a:solidFill>
                  <a:schemeClr val="tx1">
                    <a:lumMod val="50000"/>
                    <a:lumOff val="50000"/>
                  </a:schemeClr>
                </a:solidFill>
                <a:effectLst/>
                <a:uLnTx/>
                <a:uFillTx/>
                <a:latin typeface="+mj-ea"/>
                <a:ea typeface="+mj-ea"/>
                <a:cs typeface="+mn-cs"/>
              </a:rPr>
              <a:t>发酵方法</a:t>
            </a:r>
            <a:endParaRPr kumimoji="0" lang="en-US" altLang="zh-CN" sz="1200" b="1" i="0" u="none" strike="noStrike" kern="3000" cap="none" spc="31" normalizeH="0" baseline="0" noProof="0" dirty="0">
              <a:ln>
                <a:noFill/>
              </a:ln>
              <a:solidFill>
                <a:schemeClr val="tx1">
                  <a:lumMod val="50000"/>
                  <a:lumOff val="50000"/>
                </a:schemeClr>
              </a:solidFill>
              <a:effectLst/>
              <a:uLnTx/>
              <a:uFillTx/>
              <a:latin typeface="+mj-ea"/>
              <a:ea typeface="+mj-ea"/>
              <a:cs typeface="+mn-cs"/>
            </a:endParaRPr>
          </a:p>
        </p:txBody>
      </p:sp>
      <p:grpSp>
        <p:nvGrpSpPr>
          <p:cNvPr id="23557" name="组合 51"/>
          <p:cNvGrpSpPr/>
          <p:nvPr/>
        </p:nvGrpSpPr>
        <p:grpSpPr>
          <a:xfrm>
            <a:off x="2513013" y="3197225"/>
            <a:ext cx="3660775" cy="830263"/>
            <a:chOff x="3643306" y="2428868"/>
            <a:chExt cx="3660696" cy="830264"/>
          </a:xfrm>
        </p:grpSpPr>
        <p:sp>
          <p:nvSpPr>
            <p:cNvPr id="53" name="圆角矩形 52"/>
            <p:cNvSpPr/>
            <p:nvPr/>
          </p:nvSpPr>
          <p:spPr bwMode="auto">
            <a:xfrm>
              <a:off x="3643306" y="2428868"/>
              <a:ext cx="3660696" cy="830264"/>
            </a:xfrm>
            <a:prstGeom prst="roundRect">
              <a:avLst>
                <a:gd name="adj" fmla="val 50000"/>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16D4CF"/>
                </a:solidFill>
                <a:effectLst/>
                <a:uLnTx/>
                <a:uFillTx/>
                <a:latin typeface="+mn-lt"/>
                <a:ea typeface="+mn-ea"/>
                <a:cs typeface="+mn-ea"/>
              </a:endParaRPr>
            </a:p>
          </p:txBody>
        </p:sp>
        <p:grpSp>
          <p:nvGrpSpPr>
            <p:cNvPr id="23576" name="组合 26"/>
            <p:cNvGrpSpPr/>
            <p:nvPr/>
          </p:nvGrpSpPr>
          <p:grpSpPr>
            <a:xfrm>
              <a:off x="3643306" y="2428868"/>
              <a:ext cx="708330" cy="830262"/>
              <a:chOff x="2285984" y="2143116"/>
              <a:chExt cx="708330" cy="901700"/>
            </a:xfrm>
          </p:grpSpPr>
          <p:sp>
            <p:nvSpPr>
              <p:cNvPr id="55" name="任意多边形 54"/>
              <p:cNvSpPr/>
              <p:nvPr/>
            </p:nvSpPr>
            <p:spPr bwMode="auto">
              <a:xfrm>
                <a:off x="2285984" y="2143116"/>
                <a:ext cx="708010" cy="901702"/>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3"/>
              </a:solidFill>
              <a:ln>
                <a:solidFill>
                  <a:srgbClr val="16D4C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schemeClr val="lt1"/>
                    </a:solidFill>
                    <a:effectLst/>
                    <a:uLnTx/>
                    <a:uFillTx/>
                    <a:latin typeface="+mn-lt"/>
                    <a:ea typeface="+mn-ea"/>
                    <a:cs typeface="+mn-ea"/>
                  </a:rPr>
                  <a:t>                                                                                                                              </a:t>
                </a:r>
                <a:endParaRPr kumimoji="0" lang="zh-CN" altLang="en-US" sz="3600" b="0" i="0" u="none" strike="noStrike" kern="1200" cap="none" spc="0" normalizeH="0" baseline="0" noProof="0" dirty="0">
                  <a:ln>
                    <a:noFill/>
                  </a:ln>
                  <a:solidFill>
                    <a:schemeClr val="lt1"/>
                  </a:solidFill>
                  <a:effectLst/>
                  <a:uLnTx/>
                  <a:uFillTx/>
                  <a:latin typeface="+mn-lt"/>
                  <a:ea typeface="+mn-ea"/>
                  <a:cs typeface="+mn-ea"/>
                </a:endParaRPr>
              </a:p>
            </p:txBody>
          </p:sp>
          <p:sp>
            <p:nvSpPr>
              <p:cNvPr id="56" name="文本框 22"/>
              <p:cNvSpPr txBox="1">
                <a:spLocks noChangeArrowheads="1"/>
              </p:cNvSpPr>
              <p:nvPr/>
            </p:nvSpPr>
            <p:spPr bwMode="auto">
              <a:xfrm>
                <a:off x="2428856" y="2286216"/>
                <a:ext cx="422266" cy="634467"/>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mn-ea"/>
                  </a:rPr>
                  <a:t>3</a:t>
                </a:r>
                <a:endParaRPr kumimoji="0" lang="zh-CN" alt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mn-ea"/>
                </a:endParaRPr>
              </a:p>
            </p:txBody>
          </p:sp>
        </p:grpSp>
      </p:grpSp>
      <p:sp>
        <p:nvSpPr>
          <p:cNvPr id="57" name="TextBox 10"/>
          <p:cNvSpPr txBox="1">
            <a:spLocks noChangeArrowheads="1"/>
          </p:cNvSpPr>
          <p:nvPr/>
        </p:nvSpPr>
        <p:spPr bwMode="auto">
          <a:xfrm>
            <a:off x="3252788" y="3314700"/>
            <a:ext cx="2705100" cy="442913"/>
          </a:xfrm>
          <a:prstGeom prst="rect">
            <a:avLst/>
          </a:prstGeom>
          <a:noFill/>
          <a:ln>
            <a:noFill/>
          </a:ln>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1800" b="1" i="0" u="none" strike="noStrike" kern="3000" cap="none" spc="31" normalizeH="0" baseline="0" noProof="0" dirty="0" smtClean="0">
                <a:ln>
                  <a:noFill/>
                </a:ln>
                <a:solidFill>
                  <a:schemeClr val="tx1">
                    <a:lumMod val="50000"/>
                    <a:lumOff val="50000"/>
                  </a:schemeClr>
                </a:solidFill>
                <a:effectLst/>
                <a:uLnTx/>
                <a:uFillTx/>
                <a:latin typeface="+mj-ea"/>
                <a:ea typeface="+mj-ea"/>
                <a:cs typeface="+mn-cs"/>
              </a:rPr>
              <a:t>发酵时间</a:t>
            </a:r>
            <a:endParaRPr kumimoji="0" lang="en-US" altLang="zh-CN" sz="1200" b="1" i="0" u="none" strike="noStrike" kern="3000" cap="none" spc="31" normalizeH="0" baseline="0" noProof="0" dirty="0">
              <a:ln>
                <a:noFill/>
              </a:ln>
              <a:solidFill>
                <a:schemeClr val="tx1">
                  <a:lumMod val="50000"/>
                  <a:lumOff val="50000"/>
                </a:schemeClr>
              </a:solidFill>
              <a:effectLst/>
              <a:uLnTx/>
              <a:uFillTx/>
              <a:latin typeface="+mj-ea"/>
              <a:ea typeface="+mj-ea"/>
              <a:cs typeface="+mn-cs"/>
            </a:endParaRPr>
          </a:p>
        </p:txBody>
      </p:sp>
      <p:grpSp>
        <p:nvGrpSpPr>
          <p:cNvPr id="23559" name="组合 75"/>
          <p:cNvGrpSpPr/>
          <p:nvPr/>
        </p:nvGrpSpPr>
        <p:grpSpPr>
          <a:xfrm>
            <a:off x="4803775" y="1997075"/>
            <a:ext cx="3675063" cy="857250"/>
            <a:chOff x="1318310" y="3498846"/>
            <a:chExt cx="3676268" cy="903292"/>
          </a:xfrm>
        </p:grpSpPr>
        <p:sp>
          <p:nvSpPr>
            <p:cNvPr id="77" name="圆角矩形 14"/>
            <p:cNvSpPr/>
            <p:nvPr/>
          </p:nvSpPr>
          <p:spPr bwMode="auto">
            <a:xfrm rot="10800000">
              <a:off x="1318310" y="3498846"/>
              <a:ext cx="3660388" cy="901620"/>
            </a:xfrm>
            <a:prstGeom prst="roundRect">
              <a:avLst>
                <a:gd name="adj" fmla="val 50000"/>
              </a:avLst>
            </a:prstGeom>
            <a:solidFill>
              <a:schemeClr val="bg1"/>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accent6"/>
                </a:solidFill>
                <a:effectLst/>
                <a:uLnTx/>
                <a:uFillTx/>
                <a:latin typeface="+mn-lt"/>
                <a:ea typeface="+mn-ea"/>
                <a:cs typeface="+mn-ea"/>
              </a:endParaRPr>
            </a:p>
          </p:txBody>
        </p:sp>
        <p:sp>
          <p:nvSpPr>
            <p:cNvPr id="78" name="任意多边形 77"/>
            <p:cNvSpPr/>
            <p:nvPr/>
          </p:nvSpPr>
          <p:spPr bwMode="auto">
            <a:xfrm rot="10800000">
              <a:off x="4286321" y="3500519"/>
              <a:ext cx="708257" cy="901619"/>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ea"/>
              </a:endParaRPr>
            </a:p>
          </p:txBody>
        </p:sp>
        <p:sp>
          <p:nvSpPr>
            <p:cNvPr id="79" name="文本框 23"/>
            <p:cNvSpPr txBox="1">
              <a:spLocks noChangeArrowheads="1"/>
            </p:cNvSpPr>
            <p:nvPr/>
          </p:nvSpPr>
          <p:spPr bwMode="auto">
            <a:xfrm>
              <a:off x="4429243" y="3589175"/>
              <a:ext cx="420825" cy="585467"/>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mn-ea"/>
                </a:rPr>
                <a:t>2</a:t>
              </a:r>
              <a:endParaRPr kumimoji="0" lang="zh-CN" alt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mn-ea"/>
              </a:endParaRPr>
            </a:p>
          </p:txBody>
        </p:sp>
      </p:grpSp>
      <p:sp>
        <p:nvSpPr>
          <p:cNvPr id="80" name="TextBox 10"/>
          <p:cNvSpPr txBox="1">
            <a:spLocks noChangeArrowheads="1"/>
          </p:cNvSpPr>
          <p:nvPr/>
        </p:nvSpPr>
        <p:spPr bwMode="auto">
          <a:xfrm>
            <a:off x="4984750" y="2216150"/>
            <a:ext cx="2705100" cy="403225"/>
          </a:xfrm>
          <a:prstGeom prst="rect">
            <a:avLst/>
          </a:prstGeom>
          <a:noFill/>
          <a:ln>
            <a:noFill/>
          </a:ln>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50000"/>
              </a:lnSpc>
              <a:spcBef>
                <a:spcPct val="0"/>
              </a:spcBef>
              <a:spcAft>
                <a:spcPct val="0"/>
              </a:spcAft>
              <a:buClrTx/>
              <a:buSzTx/>
              <a:buFontTx/>
              <a:buNone/>
              <a:defRPr/>
            </a:pPr>
            <a:r>
              <a:rPr kumimoji="0" lang="zh-CN" altLang="zh-CN" sz="1600" b="1" i="0" u="none" strike="noStrike" kern="3000" cap="none" spc="31" normalizeH="0" baseline="0" noProof="0" dirty="0" smtClean="0">
                <a:ln>
                  <a:noFill/>
                </a:ln>
                <a:solidFill>
                  <a:schemeClr val="tx1">
                    <a:lumMod val="50000"/>
                    <a:lumOff val="50000"/>
                  </a:schemeClr>
                </a:solidFill>
                <a:effectLst/>
                <a:uLnTx/>
                <a:uFillTx/>
                <a:latin typeface="+mj-ea"/>
                <a:ea typeface="+mj-ea"/>
                <a:cs typeface="+mn-cs"/>
              </a:rPr>
              <a:t>发酵的温度和湿度</a:t>
            </a:r>
            <a:endParaRPr kumimoji="0" lang="en-US" altLang="zh-CN" sz="1600" b="1" i="0" u="none" strike="noStrike" kern="3000" cap="none" spc="31" normalizeH="0" baseline="0" noProof="0" dirty="0">
              <a:ln>
                <a:noFill/>
              </a:ln>
              <a:solidFill>
                <a:schemeClr val="tx1">
                  <a:lumMod val="50000"/>
                  <a:lumOff val="50000"/>
                </a:schemeClr>
              </a:solidFill>
              <a:effectLst/>
              <a:uLnTx/>
              <a:uFillTx/>
              <a:latin typeface="+mj-ea"/>
              <a:ea typeface="+mj-ea"/>
              <a:cs typeface="+mn-cs"/>
            </a:endParaRPr>
          </a:p>
        </p:txBody>
      </p:sp>
      <p:grpSp>
        <p:nvGrpSpPr>
          <p:cNvPr id="23561" name="组合 80"/>
          <p:cNvGrpSpPr/>
          <p:nvPr/>
        </p:nvGrpSpPr>
        <p:grpSpPr>
          <a:xfrm>
            <a:off x="4786313" y="4248150"/>
            <a:ext cx="3676650" cy="857250"/>
            <a:chOff x="1318310" y="3498846"/>
            <a:chExt cx="3676268" cy="903292"/>
          </a:xfrm>
        </p:grpSpPr>
        <p:sp>
          <p:nvSpPr>
            <p:cNvPr id="82" name="圆角矩形 14"/>
            <p:cNvSpPr/>
            <p:nvPr/>
          </p:nvSpPr>
          <p:spPr bwMode="auto">
            <a:xfrm rot="10800000">
              <a:off x="1318310" y="3498846"/>
              <a:ext cx="3660395" cy="901620"/>
            </a:xfrm>
            <a:prstGeom prst="roundRect">
              <a:avLst>
                <a:gd name="adj" fmla="val 50000"/>
              </a:avLst>
            </a:prstGeom>
            <a:solidFill>
              <a:schemeClr val="bg1"/>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accent6"/>
                </a:solidFill>
                <a:effectLst/>
                <a:uLnTx/>
                <a:uFillTx/>
                <a:latin typeface="+mn-lt"/>
                <a:ea typeface="+mn-ea"/>
                <a:cs typeface="+mn-ea"/>
              </a:endParaRPr>
            </a:p>
          </p:txBody>
        </p:sp>
        <p:sp>
          <p:nvSpPr>
            <p:cNvPr id="83" name="任意多边形 82"/>
            <p:cNvSpPr/>
            <p:nvPr/>
          </p:nvSpPr>
          <p:spPr bwMode="auto">
            <a:xfrm rot="10800000">
              <a:off x="4286627" y="3500519"/>
              <a:ext cx="707951" cy="901619"/>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ea"/>
              </a:endParaRPr>
            </a:p>
          </p:txBody>
        </p:sp>
        <p:sp>
          <p:nvSpPr>
            <p:cNvPr id="84" name="文本框 23"/>
            <p:cNvSpPr txBox="1">
              <a:spLocks noChangeArrowheads="1"/>
            </p:cNvSpPr>
            <p:nvPr/>
          </p:nvSpPr>
          <p:spPr bwMode="auto">
            <a:xfrm>
              <a:off x="4429487" y="3589175"/>
              <a:ext cx="420643" cy="615577"/>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mn-ea"/>
                </a:rPr>
                <a:t>4</a:t>
              </a:r>
              <a:endParaRPr kumimoji="0" lang="zh-CN" alt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mn-ea"/>
              </a:endParaRPr>
            </a:p>
          </p:txBody>
        </p:sp>
      </p:grpSp>
      <p:sp>
        <p:nvSpPr>
          <p:cNvPr id="85" name="TextBox 10"/>
          <p:cNvSpPr txBox="1">
            <a:spLocks noChangeArrowheads="1"/>
          </p:cNvSpPr>
          <p:nvPr/>
        </p:nvSpPr>
        <p:spPr bwMode="auto">
          <a:xfrm>
            <a:off x="4967288" y="4467225"/>
            <a:ext cx="2705100" cy="403225"/>
          </a:xfrm>
          <a:prstGeom prst="rect">
            <a:avLst/>
          </a:prstGeom>
          <a:noFill/>
          <a:ln>
            <a:noFill/>
          </a:ln>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50000"/>
              </a:lnSpc>
              <a:spcBef>
                <a:spcPct val="0"/>
              </a:spcBef>
              <a:spcAft>
                <a:spcPct val="0"/>
              </a:spcAft>
              <a:buClrTx/>
              <a:buSzTx/>
              <a:buFontTx/>
              <a:buNone/>
              <a:defRPr/>
            </a:pPr>
            <a:r>
              <a:rPr kumimoji="0" lang="zh-CN" altLang="en-US" sz="1600" b="1" i="0" u="none" strike="noStrike" kern="3000" cap="none" spc="31" normalizeH="0" baseline="0" noProof="0" dirty="0" smtClean="0">
                <a:ln>
                  <a:noFill/>
                </a:ln>
                <a:solidFill>
                  <a:schemeClr val="tx1">
                    <a:lumMod val="50000"/>
                    <a:lumOff val="50000"/>
                  </a:schemeClr>
                </a:solidFill>
                <a:effectLst/>
                <a:uLnTx/>
                <a:uFillTx/>
                <a:latin typeface="+mj-ea"/>
                <a:ea typeface="+mj-ea"/>
                <a:cs typeface="+mn-cs"/>
              </a:rPr>
              <a:t>翻面</a:t>
            </a:r>
            <a:endParaRPr kumimoji="0" lang="en-US" altLang="zh-CN" sz="1600" b="1" i="0" u="none" strike="noStrike" kern="3000" cap="none" spc="31" normalizeH="0" baseline="0" noProof="0" dirty="0">
              <a:ln>
                <a:noFill/>
              </a:ln>
              <a:solidFill>
                <a:schemeClr val="tx1">
                  <a:lumMod val="50000"/>
                  <a:lumOff val="50000"/>
                </a:schemeClr>
              </a:solidFill>
              <a:effectLst/>
              <a:uLnTx/>
              <a:uFillTx/>
              <a:latin typeface="+mj-ea"/>
              <a:ea typeface="+mj-ea"/>
              <a:cs typeface="+mn-cs"/>
            </a:endParaRPr>
          </a:p>
        </p:txBody>
      </p:sp>
      <p:grpSp>
        <p:nvGrpSpPr>
          <p:cNvPr id="23563" name="组合 85"/>
          <p:cNvGrpSpPr/>
          <p:nvPr/>
        </p:nvGrpSpPr>
        <p:grpSpPr>
          <a:xfrm>
            <a:off x="2487613" y="5292725"/>
            <a:ext cx="3660775" cy="830263"/>
            <a:chOff x="3643306" y="2428868"/>
            <a:chExt cx="3660696" cy="830264"/>
          </a:xfrm>
        </p:grpSpPr>
        <p:sp>
          <p:nvSpPr>
            <p:cNvPr id="87" name="圆角矩形 86"/>
            <p:cNvSpPr/>
            <p:nvPr/>
          </p:nvSpPr>
          <p:spPr bwMode="auto">
            <a:xfrm>
              <a:off x="3643306" y="2428868"/>
              <a:ext cx="3660696" cy="830264"/>
            </a:xfrm>
            <a:prstGeom prst="roundRect">
              <a:avLst>
                <a:gd name="adj" fmla="val 50000"/>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16D4CF"/>
                </a:solidFill>
                <a:effectLst/>
                <a:uLnTx/>
                <a:uFillTx/>
                <a:latin typeface="+mn-lt"/>
                <a:ea typeface="+mn-ea"/>
                <a:cs typeface="+mn-ea"/>
              </a:endParaRPr>
            </a:p>
          </p:txBody>
        </p:sp>
        <p:grpSp>
          <p:nvGrpSpPr>
            <p:cNvPr id="23566" name="组合 26"/>
            <p:cNvGrpSpPr/>
            <p:nvPr/>
          </p:nvGrpSpPr>
          <p:grpSpPr>
            <a:xfrm>
              <a:off x="3643306" y="2428868"/>
              <a:ext cx="708330" cy="830262"/>
              <a:chOff x="2285984" y="2143116"/>
              <a:chExt cx="708330" cy="901700"/>
            </a:xfrm>
          </p:grpSpPr>
          <p:sp>
            <p:nvSpPr>
              <p:cNvPr id="89" name="任意多边形 88"/>
              <p:cNvSpPr/>
              <p:nvPr/>
            </p:nvSpPr>
            <p:spPr bwMode="auto">
              <a:xfrm>
                <a:off x="2285984" y="2143116"/>
                <a:ext cx="708010" cy="901702"/>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3"/>
              </a:solidFill>
              <a:ln>
                <a:solidFill>
                  <a:srgbClr val="16D4C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schemeClr val="lt1"/>
                    </a:solidFill>
                    <a:effectLst/>
                    <a:uLnTx/>
                    <a:uFillTx/>
                    <a:latin typeface="+mn-lt"/>
                    <a:ea typeface="+mn-ea"/>
                    <a:cs typeface="+mn-ea"/>
                  </a:rPr>
                  <a:t>                                                                                                                              </a:t>
                </a:r>
                <a:endParaRPr kumimoji="0" lang="zh-CN" altLang="en-US" sz="3600" b="0" i="0" u="none" strike="noStrike" kern="1200" cap="none" spc="0" normalizeH="0" baseline="0" noProof="0" dirty="0">
                  <a:ln>
                    <a:noFill/>
                  </a:ln>
                  <a:solidFill>
                    <a:schemeClr val="lt1"/>
                  </a:solidFill>
                  <a:effectLst/>
                  <a:uLnTx/>
                  <a:uFillTx/>
                  <a:latin typeface="+mn-lt"/>
                  <a:ea typeface="+mn-ea"/>
                  <a:cs typeface="+mn-ea"/>
                </a:endParaRPr>
              </a:p>
            </p:txBody>
          </p:sp>
          <p:sp>
            <p:nvSpPr>
              <p:cNvPr id="90" name="文本框 22"/>
              <p:cNvSpPr txBox="1">
                <a:spLocks noChangeArrowheads="1"/>
              </p:cNvSpPr>
              <p:nvPr/>
            </p:nvSpPr>
            <p:spPr bwMode="auto">
              <a:xfrm>
                <a:off x="2428856" y="2286216"/>
                <a:ext cx="422266" cy="634467"/>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mn-ea"/>
                  </a:rPr>
                  <a:t>5</a:t>
                </a:r>
                <a:endParaRPr kumimoji="0" lang="zh-CN" alt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mn-ea"/>
                </a:endParaRPr>
              </a:p>
            </p:txBody>
          </p:sp>
        </p:grpSp>
      </p:grpSp>
      <p:sp>
        <p:nvSpPr>
          <p:cNvPr id="91" name="TextBox 10"/>
          <p:cNvSpPr txBox="1">
            <a:spLocks noChangeArrowheads="1"/>
          </p:cNvSpPr>
          <p:nvPr/>
        </p:nvSpPr>
        <p:spPr bwMode="auto">
          <a:xfrm>
            <a:off x="3227388" y="5410200"/>
            <a:ext cx="2705100" cy="442913"/>
          </a:xfrm>
          <a:prstGeom prst="rect">
            <a:avLst/>
          </a:prstGeom>
          <a:noFill/>
          <a:ln>
            <a:noFill/>
          </a:ln>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1800" b="1" i="0" u="none" strike="noStrike" kern="3000" cap="none" spc="31" normalizeH="0" baseline="0" noProof="0" dirty="0" smtClean="0">
                <a:ln>
                  <a:noFill/>
                </a:ln>
                <a:solidFill>
                  <a:schemeClr val="tx1">
                    <a:lumMod val="50000"/>
                    <a:lumOff val="50000"/>
                  </a:schemeClr>
                </a:solidFill>
                <a:effectLst/>
                <a:uLnTx/>
                <a:uFillTx/>
                <a:latin typeface="+mj-ea"/>
                <a:ea typeface="+mj-ea"/>
                <a:cs typeface="+mn-cs"/>
              </a:rPr>
              <a:t>发酵的判断</a:t>
            </a:r>
            <a:endParaRPr kumimoji="0" lang="en-US" altLang="zh-CN" sz="1200" b="1" i="0" u="none" strike="noStrike" kern="3000" cap="none" spc="31" normalizeH="0" baseline="0" noProof="0" dirty="0">
              <a:ln>
                <a:noFill/>
              </a:ln>
              <a:solidFill>
                <a:schemeClr val="tx1">
                  <a:lumMod val="50000"/>
                  <a:lumOff val="50000"/>
                </a:schemeClr>
              </a:solidFill>
              <a:effectLst/>
              <a:uLnTx/>
              <a:uFillTx/>
              <a:latin typeface="+mj-ea"/>
              <a:ea typeface="+mj-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Freeform 112"/>
          <p:cNvSpPr>
            <a:spLocks noEditPoints="1"/>
          </p:cNvSpPr>
          <p:nvPr/>
        </p:nvSpPr>
        <p:spPr>
          <a:xfrm>
            <a:off x="8932863" y="2203450"/>
            <a:ext cx="341312" cy="342900"/>
          </a:xfrm>
          <a:custGeom>
            <a:avLst/>
            <a:gdLst>
              <a:gd name="txL" fmla="*/ 0 w 288"/>
              <a:gd name="txT" fmla="*/ 0 h 288"/>
              <a:gd name="txR" fmla="*/ 288 w 288"/>
              <a:gd name="txB" fmla="*/ 288 h 288"/>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alpha val="100000"/>
            </a:schemeClr>
          </a:solidFill>
          <a:ln w="9525">
            <a:noFill/>
          </a:ln>
        </p:spPr>
        <p:txBody>
          <a:bodyPr/>
          <a:p>
            <a:endParaRPr lang="zh-CN" altLang="en-US"/>
          </a:p>
        </p:txBody>
      </p:sp>
      <p:sp>
        <p:nvSpPr>
          <p:cNvPr id="18" name="矩形 17"/>
          <p:cNvSpPr/>
          <p:nvPr/>
        </p:nvSpPr>
        <p:spPr>
          <a:xfrm>
            <a:off x="636588" y="419100"/>
            <a:ext cx="1249363" cy="58420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整  形</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grpSp>
        <p:nvGrpSpPr>
          <p:cNvPr id="2" name="Group 14"/>
          <p:cNvGrpSpPr/>
          <p:nvPr/>
        </p:nvGrpSpPr>
        <p:grpSpPr>
          <a:xfrm>
            <a:off x="5689600" y="2492375"/>
            <a:ext cx="1414463" cy="1619250"/>
            <a:chOff x="5379142" y="2991066"/>
            <a:chExt cx="1414667" cy="1619124"/>
          </a:xfrm>
        </p:grpSpPr>
        <p:sp>
          <p:nvSpPr>
            <p:cNvPr id="22" name="Shape 1723"/>
            <p:cNvSpPr/>
            <p:nvPr/>
          </p:nvSpPr>
          <p:spPr>
            <a:xfrm rot="18900000">
              <a:off x="5379142" y="2991066"/>
              <a:ext cx="1414667" cy="1414353"/>
            </a:xfrm>
            <a:prstGeom prst="roundRect">
              <a:avLst>
                <a:gd name="adj" fmla="val 15000"/>
              </a:avLst>
            </a:prstGeom>
            <a:solidFill>
              <a:schemeClr val="accent3"/>
            </a:solidFill>
            <a:ln w="12700">
              <a:miter lim="400000"/>
            </a:ln>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sp>
          <p:nvSpPr>
            <p:cNvPr id="23" name="Shape 1726"/>
            <p:cNvSpPr/>
            <p:nvPr/>
          </p:nvSpPr>
          <p:spPr>
            <a:xfrm rot="18900000">
              <a:off x="5379142" y="3195838"/>
              <a:ext cx="1414667" cy="1414352"/>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grpSp>
      <p:grpSp>
        <p:nvGrpSpPr>
          <p:cNvPr id="3" name="Group 12"/>
          <p:cNvGrpSpPr/>
          <p:nvPr/>
        </p:nvGrpSpPr>
        <p:grpSpPr>
          <a:xfrm>
            <a:off x="3875088" y="2701925"/>
            <a:ext cx="1414462" cy="1619250"/>
            <a:chOff x="3563871" y="3199409"/>
            <a:chExt cx="1414666" cy="1619124"/>
          </a:xfrm>
        </p:grpSpPr>
        <p:sp>
          <p:nvSpPr>
            <p:cNvPr id="25" name="Shape 1722"/>
            <p:cNvSpPr/>
            <p:nvPr/>
          </p:nvSpPr>
          <p:spPr>
            <a:xfrm rot="8100000">
              <a:off x="3563871" y="3404181"/>
              <a:ext cx="1414666" cy="1414352"/>
            </a:xfrm>
            <a:prstGeom prst="roundRect">
              <a:avLst>
                <a:gd name="adj" fmla="val 15000"/>
              </a:avLst>
            </a:prstGeom>
            <a:solidFill>
              <a:schemeClr val="accent6"/>
            </a:solidFill>
            <a:ln w="12700">
              <a:miter lim="400000"/>
            </a:ln>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sp>
          <p:nvSpPr>
            <p:cNvPr id="26" name="Shape 1729"/>
            <p:cNvSpPr/>
            <p:nvPr/>
          </p:nvSpPr>
          <p:spPr>
            <a:xfrm rot="8100000">
              <a:off x="3563871" y="3199409"/>
              <a:ext cx="1414666" cy="1414353"/>
            </a:xfrm>
            <a:prstGeom prst="roundRect">
              <a:avLst>
                <a:gd name="adj" fmla="val 15000"/>
              </a:avLst>
            </a:prstGeom>
            <a:solidFill>
              <a:schemeClr val="accent6"/>
            </a:solidFill>
            <a:ln w="38100" cap="flat">
              <a:solidFill>
                <a:schemeClr val="bg1"/>
              </a:solidFill>
              <a:miter lim="400000"/>
            </a:ln>
            <a:effectLst>
              <a:outerShdw blurRad="127000" dist="38100" dir="8100000" algn="tr" rotWithShape="0">
                <a:prstClr val="black">
                  <a:alpha val="40000"/>
                </a:prstClr>
              </a:outerShdw>
            </a:effectLst>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grpSp>
      <p:grpSp>
        <p:nvGrpSpPr>
          <p:cNvPr id="4" name="Group 11"/>
          <p:cNvGrpSpPr/>
          <p:nvPr/>
        </p:nvGrpSpPr>
        <p:grpSpPr>
          <a:xfrm>
            <a:off x="1990725" y="2492375"/>
            <a:ext cx="1414463" cy="1619250"/>
            <a:chOff x="1743076" y="2991066"/>
            <a:chExt cx="1414666" cy="1619124"/>
          </a:xfrm>
        </p:grpSpPr>
        <p:sp>
          <p:nvSpPr>
            <p:cNvPr id="28" name="Shape 1721"/>
            <p:cNvSpPr/>
            <p:nvPr/>
          </p:nvSpPr>
          <p:spPr>
            <a:xfrm rot="18900000">
              <a:off x="1743076" y="2991066"/>
              <a:ext cx="1414666" cy="1414353"/>
            </a:xfrm>
            <a:prstGeom prst="roundRect">
              <a:avLst>
                <a:gd name="adj" fmla="val 15000"/>
              </a:avLst>
            </a:prstGeom>
            <a:solidFill>
              <a:schemeClr val="accent1"/>
            </a:solidFill>
            <a:ln w="12700">
              <a:miter lim="400000"/>
            </a:ln>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sp>
          <p:nvSpPr>
            <p:cNvPr id="29" name="Shape 1732"/>
            <p:cNvSpPr/>
            <p:nvPr/>
          </p:nvSpPr>
          <p:spPr>
            <a:xfrm rot="18900000">
              <a:off x="1743076" y="3195838"/>
              <a:ext cx="1414666" cy="1414352"/>
            </a:xfrm>
            <a:prstGeom prst="roundRect">
              <a:avLst>
                <a:gd name="adj" fmla="val 15000"/>
              </a:avLst>
            </a:prstGeom>
            <a:solidFill>
              <a:schemeClr val="accent1"/>
            </a:solidFill>
            <a:ln w="50800" cap="flat">
              <a:solidFill>
                <a:schemeClr val="bg1"/>
              </a:solidFill>
              <a:miter lim="400000"/>
            </a:ln>
            <a:effectLst>
              <a:outerShdw blurRad="127000" dist="38100" dir="8100000" algn="tr" rotWithShape="0">
                <a:prstClr val="black">
                  <a:alpha val="40000"/>
                </a:prstClr>
              </a:outerShdw>
            </a:effectLst>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grpSp>
      <p:grpSp>
        <p:nvGrpSpPr>
          <p:cNvPr id="5" name="Group 15"/>
          <p:cNvGrpSpPr/>
          <p:nvPr/>
        </p:nvGrpSpPr>
        <p:grpSpPr>
          <a:xfrm>
            <a:off x="7510463" y="2701925"/>
            <a:ext cx="1414462" cy="1619250"/>
            <a:chOff x="7199937" y="3199409"/>
            <a:chExt cx="1414666" cy="1619125"/>
          </a:xfrm>
        </p:grpSpPr>
        <p:sp>
          <p:nvSpPr>
            <p:cNvPr id="31" name="Shape 1724"/>
            <p:cNvSpPr/>
            <p:nvPr/>
          </p:nvSpPr>
          <p:spPr>
            <a:xfrm rot="8100000">
              <a:off x="7199937" y="3404181"/>
              <a:ext cx="1414666" cy="1414353"/>
            </a:xfrm>
            <a:prstGeom prst="roundRect">
              <a:avLst>
                <a:gd name="adj" fmla="val 15000"/>
              </a:avLst>
            </a:prstGeom>
            <a:solidFill>
              <a:srgbClr val="FFFF2D"/>
            </a:solidFill>
            <a:ln w="12700">
              <a:miter lim="400000"/>
            </a:ln>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sp>
          <p:nvSpPr>
            <p:cNvPr id="32" name="Shape 1735"/>
            <p:cNvSpPr/>
            <p:nvPr/>
          </p:nvSpPr>
          <p:spPr>
            <a:xfrm rot="8100000">
              <a:off x="7199937" y="3199409"/>
              <a:ext cx="1414666" cy="1414354"/>
            </a:xfrm>
            <a:prstGeom prst="roundRect">
              <a:avLst>
                <a:gd name="adj" fmla="val 15000"/>
              </a:avLst>
            </a:prstGeom>
            <a:solidFill>
              <a:srgbClr val="EAE400"/>
            </a:solidFill>
            <a:ln w="38100" cap="flat">
              <a:solidFill>
                <a:schemeClr val="bg1"/>
              </a:solidFill>
              <a:miter lim="400000"/>
            </a:ln>
            <a:effectLst>
              <a:outerShdw blurRad="127000" dist="38100" dir="8100000" algn="tr" rotWithShape="0">
                <a:prstClr val="black">
                  <a:alpha val="40000"/>
                </a:prstClr>
              </a:outerShdw>
            </a:effectLst>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grpSp>
      <p:sp>
        <p:nvSpPr>
          <p:cNvPr id="33" name="Text Placeholder 4"/>
          <p:cNvSpPr txBox="1"/>
          <p:nvPr/>
        </p:nvSpPr>
        <p:spPr>
          <a:xfrm>
            <a:off x="2092325" y="3270250"/>
            <a:ext cx="1209675" cy="268288"/>
          </a:xfrm>
          <a:prstGeom prst="rect">
            <a:avLst/>
          </a:prstGeom>
          <a:noFill/>
          <a:ln w="9525">
            <a:noFill/>
          </a:ln>
        </p:spPr>
        <p:txBody>
          <a:bodyPr anchor="ctr" anchorCtr="0"/>
          <a:p>
            <a:pPr algn="ctr">
              <a:spcBef>
                <a:spcPct val="20000"/>
              </a:spcBef>
            </a:pPr>
            <a:r>
              <a:rPr lang="zh-CN" altLang="en-US" sz="1600" b="1" dirty="0">
                <a:solidFill>
                  <a:schemeClr val="bg1"/>
                </a:solidFill>
                <a:latin typeface="微软雅黑" panose="020B0503020204020204" pitchFamily="34" charset="-122"/>
                <a:ea typeface="微软雅黑" panose="020B0503020204020204" pitchFamily="34" charset="-122"/>
              </a:rPr>
              <a:t>分 割</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34" name="Text Placeholder 4"/>
          <p:cNvSpPr txBox="1"/>
          <p:nvPr/>
        </p:nvSpPr>
        <p:spPr>
          <a:xfrm>
            <a:off x="3973513" y="3270250"/>
            <a:ext cx="1211262" cy="268288"/>
          </a:xfrm>
          <a:prstGeom prst="rect">
            <a:avLst/>
          </a:prstGeom>
          <a:noFill/>
          <a:ln w="9525">
            <a:noFill/>
          </a:ln>
        </p:spPr>
        <p:txBody>
          <a:bodyPr anchor="ctr" anchorCtr="0"/>
          <a:p>
            <a:pPr algn="ctr">
              <a:spcBef>
                <a:spcPct val="20000"/>
              </a:spcBef>
            </a:pPr>
            <a:r>
              <a:rPr lang="zh-CN" altLang="en-US" sz="1600" b="1" dirty="0">
                <a:solidFill>
                  <a:schemeClr val="bg1"/>
                </a:solidFill>
                <a:latin typeface="微软雅黑" panose="020B0503020204020204" pitchFamily="34" charset="-122"/>
                <a:ea typeface="微软雅黑" panose="020B0503020204020204" pitchFamily="34" charset="-122"/>
              </a:rPr>
              <a:t>滚 圆</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35" name="Text Placeholder 4"/>
          <p:cNvSpPr txBox="1"/>
          <p:nvPr/>
        </p:nvSpPr>
        <p:spPr>
          <a:xfrm>
            <a:off x="5791200" y="3270250"/>
            <a:ext cx="1211263" cy="268288"/>
          </a:xfrm>
          <a:prstGeom prst="rect">
            <a:avLst/>
          </a:prstGeom>
          <a:noFill/>
          <a:ln w="9525">
            <a:noFill/>
          </a:ln>
        </p:spPr>
        <p:txBody>
          <a:bodyPr anchor="ctr" anchorCtr="0"/>
          <a:p>
            <a:pPr algn="ctr">
              <a:spcBef>
                <a:spcPct val="20000"/>
              </a:spcBef>
            </a:pPr>
            <a:r>
              <a:rPr lang="zh-CN" altLang="en-US" sz="1600" b="1" dirty="0">
                <a:solidFill>
                  <a:schemeClr val="bg1"/>
                </a:solidFill>
                <a:latin typeface="微软雅黑" panose="020B0503020204020204" pitchFamily="34" charset="-122"/>
                <a:ea typeface="微软雅黑" panose="020B0503020204020204" pitchFamily="34" charset="-122"/>
              </a:rPr>
              <a:t>中间饧发</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36" name="Text Placeholder 4"/>
          <p:cNvSpPr txBox="1"/>
          <p:nvPr/>
        </p:nvSpPr>
        <p:spPr>
          <a:xfrm>
            <a:off x="7608888" y="3270250"/>
            <a:ext cx="1211262" cy="268288"/>
          </a:xfrm>
          <a:prstGeom prst="rect">
            <a:avLst/>
          </a:prstGeom>
          <a:noFill/>
          <a:ln w="9525">
            <a:noFill/>
          </a:ln>
        </p:spPr>
        <p:txBody>
          <a:bodyPr anchor="ctr" anchorCtr="0"/>
          <a:p>
            <a:pPr algn="ctr">
              <a:spcBef>
                <a:spcPct val="20000"/>
              </a:spcBef>
            </a:pPr>
            <a:r>
              <a:rPr lang="zh-CN" altLang="en-US" sz="1600" b="1" dirty="0">
                <a:solidFill>
                  <a:schemeClr val="bg1"/>
                </a:solidFill>
                <a:latin typeface="微软雅黑" panose="020B0503020204020204" pitchFamily="34" charset="-122"/>
                <a:ea typeface="微软雅黑" panose="020B0503020204020204" pitchFamily="34" charset="-122"/>
              </a:rPr>
              <a:t>造型、包馅和装盘</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1606550" y="1177925"/>
            <a:ext cx="2327275" cy="1292225"/>
          </a:xfrm>
          <a:prstGeom prst="rect">
            <a:avLst/>
          </a:prstGeom>
          <a:noFill/>
          <a:ln w="9525">
            <a:noFill/>
          </a:ln>
        </p:spPr>
        <p:txBody>
          <a:bodyPr lIns="0" tIns="0" rIns="0" bIns="0">
            <a:spAutoFit/>
          </a:bodyPr>
          <a:p>
            <a:pPr>
              <a:lnSpc>
                <a:spcPct val="150000"/>
              </a:lnSpc>
            </a:pPr>
            <a:r>
              <a:rPr lang="en-US" altLang="zh-CN" sz="1400" dirty="0">
                <a:latin typeface="微软雅黑" panose="020B0503020204020204" pitchFamily="34" charset="-122"/>
                <a:ea typeface="微软雅黑" panose="020B0503020204020204" pitchFamily="34" charset="-122"/>
              </a:rPr>
              <a:t>        </a:t>
            </a:r>
            <a:r>
              <a:rPr lang="zh-CN" altLang="zh-CN" sz="1400" dirty="0">
                <a:latin typeface="微软雅黑" panose="020B0503020204020204" pitchFamily="34" charset="-122"/>
                <a:ea typeface="微软雅黑" panose="020B0503020204020204" pitchFamily="34" charset="-122"/>
              </a:rPr>
              <a:t>分割是通过称量把大面团分切成所需重量小面团的过程。分割有手工分割和机械分割两种</a:t>
            </a:r>
            <a:r>
              <a:rPr lang="zh-CN" altLang="zh-CN" sz="1400" dirty="0">
                <a:latin typeface="Times New Roman" panose="02020603050405020304" pitchFamily="18" charset="0"/>
              </a:rPr>
              <a:t>。</a:t>
            </a:r>
            <a:endParaRPr lang="zh-CN" altLang="zh-CN" sz="1400" dirty="0">
              <a:latin typeface="Times New Roman" panose="02020603050405020304" pitchFamily="18" charset="0"/>
            </a:endParaRPr>
          </a:p>
        </p:txBody>
      </p:sp>
      <p:sp>
        <p:nvSpPr>
          <p:cNvPr id="38" name="TextBox 37"/>
          <p:cNvSpPr txBox="1"/>
          <p:nvPr/>
        </p:nvSpPr>
        <p:spPr>
          <a:xfrm>
            <a:off x="3430588" y="4606925"/>
            <a:ext cx="2814638" cy="1616075"/>
          </a:xfrm>
          <a:prstGeom prst="rect">
            <a:avLst/>
          </a:prstGeom>
          <a:noFill/>
        </p:spPr>
        <p:txBody>
          <a:bodyPr lIns="0" tIns="0" rIns="0" bIns="0">
            <a:spAutoFit/>
          </a:bodyPr>
          <a:lstStyle/>
          <a:p>
            <a:pPr marR="0" algn="just" defTabSz="914400">
              <a:lnSpc>
                <a:spcPct val="150000"/>
              </a:lnSpc>
              <a:buClrTx/>
              <a:buSzTx/>
              <a:buFontTx/>
              <a:buNone/>
              <a:defRPr/>
            </a:pPr>
            <a:r>
              <a:rPr kumimoji="0" lang="en-US" altLang="zh-CN" sz="1400" kern="1200" cap="none" spc="0" normalizeH="0" baseline="0" noProof="0" dirty="0">
                <a:latin typeface="Times New Roman" panose="02020603050405020304" pitchFamily="18" charset="0"/>
                <a:ea typeface="宋体" panose="02010600030101010101" pitchFamily="2" charset="-122"/>
                <a:cs typeface="+mn-cs"/>
              </a:rPr>
              <a:t>        </a:t>
            </a:r>
            <a:r>
              <a:rPr kumimoji="0" lang="zh-CN" altLang="zh-CN" sz="1400" kern="1200" cap="none" spc="0" normalizeH="0" baseline="0" noProof="0" dirty="0">
                <a:latin typeface="微软雅黑" panose="020B0503020204020204" pitchFamily="34" charset="-122"/>
                <a:ea typeface="微软雅黑" panose="020B0503020204020204" pitchFamily="34" charset="-122"/>
                <a:cs typeface="+mn-cs"/>
              </a:rPr>
              <a:t>搓圆又称滚圆，是把分割得到的一定重量的面团，通过手工或特殊的机器（搓圆机）搓成圆形。分割后的面团不能立即进行造型，而要进行搓圆</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a:t>
            </a:r>
            <a:endParaRPr kumimoji="0" lang="en-US" altLang="zh-CN" sz="1335"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39" name="TextBox 38"/>
          <p:cNvSpPr txBox="1"/>
          <p:nvPr/>
        </p:nvSpPr>
        <p:spPr>
          <a:xfrm>
            <a:off x="4994275" y="823913"/>
            <a:ext cx="2579688" cy="1292225"/>
          </a:xfrm>
          <a:prstGeom prst="rect">
            <a:avLst/>
          </a:prstGeom>
          <a:noFill/>
        </p:spPr>
        <p:txBody>
          <a:bodyPr lIns="0" tIns="0" rIns="0" bIns="0">
            <a:spAutoFit/>
          </a:bodyPr>
          <a:lstStyle/>
          <a:p>
            <a:pPr marR="0" algn="just" defTabSz="914400">
              <a:lnSpc>
                <a:spcPct val="150000"/>
              </a:lnSpc>
              <a:buClrTx/>
              <a:buSzTx/>
              <a:buFontTx/>
              <a:buNone/>
              <a:defRPr/>
            </a:pPr>
            <a:r>
              <a:rPr kumimoji="0" lang="en-US" altLang="zh-CN" sz="1400" kern="1200" cap="none" spc="0" normalizeH="0" baseline="0" noProof="0" dirty="0">
                <a:latin typeface="微软雅黑" panose="020B0503020204020204" pitchFamily="34" charset="-122"/>
                <a:ea typeface="微软雅黑" panose="020B0503020204020204" pitchFamily="34" charset="-122"/>
                <a:cs typeface="+mn-cs"/>
              </a:rPr>
              <a:t>       </a:t>
            </a:r>
            <a:r>
              <a:rPr kumimoji="0" lang="zh-CN" altLang="zh-CN" sz="1400" kern="1200" cap="none" spc="0" normalizeH="0" baseline="0" noProof="0" dirty="0">
                <a:latin typeface="微软雅黑" panose="020B0503020204020204" pitchFamily="34" charset="-122"/>
                <a:ea typeface="微软雅黑" panose="020B0503020204020204" pitchFamily="34" charset="-122"/>
                <a:cs typeface="+mn-cs"/>
              </a:rPr>
              <a:t>中间饧发亦称静置。面团搓圆后，一部分气体被排出，面团性质变得结实，失去原有的柔软性</a:t>
            </a:r>
            <a:r>
              <a:rPr kumimoji="0" lang="zh-CN" altLang="en-US" sz="1400"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zh-CN" sz="1400" kern="1200" cap="none" spc="0" normalizeH="0" baseline="0" noProof="0" dirty="0">
                <a:latin typeface="微软雅黑" panose="020B0503020204020204" pitchFamily="34" charset="-122"/>
                <a:ea typeface="微软雅黑" panose="020B0503020204020204" pitchFamily="34" charset="-122"/>
                <a:cs typeface="+mn-cs"/>
              </a:rPr>
              <a:t>必须给予一定时间的静置。</a:t>
            </a:r>
            <a:endParaRPr kumimoji="0" lang="en-US" altLang="zh-CN" sz="1335"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40" name="TextBox 39"/>
          <p:cNvSpPr txBox="1"/>
          <p:nvPr/>
        </p:nvSpPr>
        <p:spPr>
          <a:xfrm>
            <a:off x="7064375" y="4659313"/>
            <a:ext cx="2830513" cy="1292225"/>
          </a:xfrm>
          <a:prstGeom prst="rect">
            <a:avLst/>
          </a:prstGeom>
          <a:noFill/>
          <a:ln w="9525">
            <a:noFill/>
          </a:ln>
        </p:spPr>
        <p:txBody>
          <a:bodyPr lIns="0" tIns="0" rIns="0" bIns="0">
            <a:spAutoFit/>
          </a:bodyPr>
          <a:p>
            <a:pPr>
              <a:lnSpc>
                <a:spcPct val="150000"/>
              </a:lnSpc>
            </a:pPr>
            <a:r>
              <a:rPr lang="en-US" altLang="zh-CN" sz="1400" dirty="0">
                <a:latin typeface="Times New Roman" panose="02020603050405020304" pitchFamily="18" charset="0"/>
              </a:rPr>
              <a:t>         </a:t>
            </a:r>
            <a:r>
              <a:rPr lang="zh-CN" altLang="zh-CN" sz="1400" dirty="0">
                <a:latin typeface="微软雅黑" panose="020B0503020204020204" pitchFamily="34" charset="-122"/>
                <a:ea typeface="微软雅黑" panose="020B0503020204020204" pitchFamily="34" charset="-122"/>
              </a:rPr>
              <a:t>面团经过造型之后，面包的花样和雏形都已固定，即可将已成型的面团放入烤盘和模具中，准备进入醒发室醒发。</a:t>
            </a:r>
            <a:endParaRPr lang="zh-CN" altLang="zh-CN"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xEl>
                                              <p:charRg st="0" end="4"/>
                                            </p:txEl>
                                          </p:spTgt>
                                        </p:tgtEl>
                                        <p:attrNameLst>
                                          <p:attrName>style.visibility</p:attrName>
                                        </p:attrNameLst>
                                      </p:cBhvr>
                                      <p:to>
                                        <p:strVal val="visible"/>
                                      </p:to>
                                    </p:set>
                                    <p:animEffect transition="in" filter="fade">
                                      <p:cBhvr>
                                        <p:cTn id="10" dur="500"/>
                                        <p:tgtEl>
                                          <p:spTgt spid="33">
                                            <p:txEl>
                                              <p:charRg st="0" end="4"/>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strips(downRight)">
                                      <p:cBhvr>
                                        <p:cTn id="14" dur="500"/>
                                        <p:tgtEl>
                                          <p:spTgt spid="37"/>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xEl>
                                              <p:charRg st="0" end="4"/>
                                            </p:txEl>
                                          </p:spTgt>
                                        </p:tgtEl>
                                        <p:attrNameLst>
                                          <p:attrName>style.visibility</p:attrName>
                                        </p:attrNameLst>
                                      </p:cBhvr>
                                      <p:to>
                                        <p:strVal val="visible"/>
                                      </p:to>
                                    </p:set>
                                    <p:animEffect transition="in" filter="fade">
                                      <p:cBhvr>
                                        <p:cTn id="21" dur="500"/>
                                        <p:tgtEl>
                                          <p:spTgt spid="34">
                                            <p:txEl>
                                              <p:charRg st="0" end="4"/>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strips(downRight)">
                                      <p:cBhvr>
                                        <p:cTn id="25" dur="500"/>
                                        <p:tgtEl>
                                          <p:spTgt spid="38"/>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xEl>
                                              <p:charRg st="0" end="5"/>
                                            </p:txEl>
                                          </p:spTgt>
                                        </p:tgtEl>
                                        <p:attrNameLst>
                                          <p:attrName>style.visibility</p:attrName>
                                        </p:attrNameLst>
                                      </p:cBhvr>
                                      <p:to>
                                        <p:strVal val="visible"/>
                                      </p:to>
                                    </p:set>
                                    <p:animEffect transition="in" filter="fade">
                                      <p:cBhvr>
                                        <p:cTn id="32" dur="500"/>
                                        <p:tgtEl>
                                          <p:spTgt spid="35">
                                            <p:txEl>
                                              <p:charRg st="0" end="5"/>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xEl>
                                              <p:charRg st="0" end="9"/>
                                            </p:txEl>
                                          </p:spTgt>
                                        </p:tgtEl>
                                        <p:attrNameLst>
                                          <p:attrName>style.visibility</p:attrName>
                                        </p:attrNameLst>
                                      </p:cBhvr>
                                      <p:to>
                                        <p:strVal val="visible"/>
                                      </p:to>
                                    </p:set>
                                    <p:animEffect transition="in" filter="fade">
                                      <p:cBhvr>
                                        <p:cTn id="43" dur="500"/>
                                        <p:tgtEl>
                                          <p:spTgt spid="36">
                                            <p:txEl>
                                              <p:charRg st="0" end="9"/>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strips(downRight)">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34" grpId="0" build="p"/>
      <p:bldP spid="35" grpId="0" build="p"/>
      <p:bldP spid="36" grpId="0" build="p"/>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636588" y="419100"/>
            <a:ext cx="1947863" cy="58420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饧发 烘烤</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25603" name="TextBox 15"/>
          <p:cNvSpPr txBox="1"/>
          <p:nvPr/>
        </p:nvSpPr>
        <p:spPr>
          <a:xfrm>
            <a:off x="982663" y="1673225"/>
            <a:ext cx="8636000" cy="4246563"/>
          </a:xfrm>
          <a:prstGeom prst="rect">
            <a:avLst/>
          </a:prstGeom>
          <a:noFill/>
          <a:ln w="9525">
            <a:noFill/>
          </a:ln>
        </p:spPr>
        <p:txBody>
          <a:bodyPr>
            <a:spAutoFit/>
          </a:bodyPr>
          <a:p>
            <a:pPr>
              <a:lnSpc>
                <a:spcPct val="150000"/>
              </a:lnSpc>
            </a:pPr>
            <a:r>
              <a:rPr lang="zh-CN" altLang="zh-CN" b="1" dirty="0">
                <a:solidFill>
                  <a:srgbClr val="92D050"/>
                </a:solidFill>
                <a:latin typeface="Times New Roman" panose="02020603050405020304" pitchFamily="18" charset="0"/>
              </a:rPr>
              <a:t>饧发</a:t>
            </a:r>
            <a:endParaRPr lang="zh-CN" altLang="zh-CN" b="1" dirty="0">
              <a:solidFill>
                <a:srgbClr val="92D050"/>
              </a:solidFill>
              <a:latin typeface="Times New Roman" panose="02020603050405020304" pitchFamily="18" charset="0"/>
            </a:endParaRPr>
          </a:p>
          <a:p>
            <a:pPr>
              <a:lnSpc>
                <a:spcPct val="150000"/>
              </a:lnSpc>
            </a:pPr>
            <a:r>
              <a:rPr lang="en-US" altLang="zh-CN" dirty="0">
                <a:latin typeface="Times New Roman" panose="02020603050405020304" pitchFamily="18" charset="0"/>
              </a:rPr>
              <a:t>        </a:t>
            </a:r>
            <a:r>
              <a:rPr lang="zh-CN" altLang="zh-CN" dirty="0">
                <a:latin typeface="Times New Roman" panose="02020603050405020304" pitchFamily="18" charset="0"/>
              </a:rPr>
              <a:t>饧发也称最后饧发（</a:t>
            </a:r>
            <a:r>
              <a:rPr lang="en-US" altLang="zh-CN" dirty="0">
                <a:latin typeface="Times New Roman" panose="02020603050405020304" pitchFamily="18" charset="0"/>
              </a:rPr>
              <a:t>Final Proof</a:t>
            </a:r>
            <a:r>
              <a:rPr lang="zh-CN" altLang="zh-CN" dirty="0">
                <a:latin typeface="Times New Roman" panose="02020603050405020304" pitchFamily="18" charset="0"/>
              </a:rPr>
              <a:t>），是指把成型后的面包坯再经最后一次发酵，使其达到应有的体积与形状。</a:t>
            </a:r>
            <a:endParaRPr lang="zh-CN" altLang="zh-CN" dirty="0">
              <a:latin typeface="Times New Roman" panose="02020603050405020304" pitchFamily="18" charset="0"/>
            </a:endParaRPr>
          </a:p>
          <a:p>
            <a:pPr>
              <a:lnSpc>
                <a:spcPct val="150000"/>
              </a:lnSpc>
            </a:pPr>
            <a:r>
              <a:rPr lang="zh-CN" altLang="zh-CN" b="1" dirty="0">
                <a:solidFill>
                  <a:srgbClr val="92D050"/>
                </a:solidFill>
                <a:latin typeface="Times New Roman" panose="02020603050405020304" pitchFamily="18" charset="0"/>
              </a:rPr>
              <a:t>烘烤</a:t>
            </a:r>
            <a:endParaRPr lang="zh-CN" altLang="zh-CN" b="1" dirty="0">
              <a:solidFill>
                <a:srgbClr val="92D050"/>
              </a:solidFill>
              <a:latin typeface="Times New Roman" panose="02020603050405020304" pitchFamily="18" charset="0"/>
            </a:endParaRPr>
          </a:p>
          <a:p>
            <a:pPr>
              <a:lnSpc>
                <a:spcPct val="150000"/>
              </a:lnSpc>
            </a:pPr>
            <a:r>
              <a:rPr lang="en-US" altLang="zh-CN" dirty="0">
                <a:latin typeface="Times New Roman" panose="02020603050405020304" pitchFamily="18" charset="0"/>
              </a:rPr>
              <a:t>       </a:t>
            </a:r>
            <a:r>
              <a:rPr lang="zh-CN" altLang="zh-CN" dirty="0">
                <a:latin typeface="Times New Roman" panose="02020603050405020304" pitchFamily="18" charset="0"/>
              </a:rPr>
              <a:t>面包的焙烤工作也真重要，所谓“三分做七分烤”。面包烘烤务必掌握三个重要条件，即面包的品种、温度和时间。烘烤过程中的第一阶段是让其体积继续快速的膨胀，所以炉内要保持</a:t>
            </a:r>
            <a:r>
              <a:rPr lang="en-US" altLang="zh-CN" dirty="0">
                <a:latin typeface="Times New Roman" panose="02020603050405020304" pitchFamily="18" charset="0"/>
              </a:rPr>
              <a:t>65%</a:t>
            </a:r>
            <a:r>
              <a:rPr lang="zh-CN" altLang="zh-CN" dirty="0">
                <a:latin typeface="Times New Roman" panose="02020603050405020304" pitchFamily="18" charset="0"/>
              </a:rPr>
              <a:t>左右的湿度。第二阶段就是其成熟阶段，这一时间段一般在</a:t>
            </a:r>
            <a:r>
              <a:rPr lang="en-US" altLang="zh-CN" dirty="0">
                <a:latin typeface="Times New Roman" panose="02020603050405020304" pitchFamily="18" charset="0"/>
              </a:rPr>
              <a:t>3</a:t>
            </a:r>
            <a:r>
              <a:rPr lang="zh-CN" altLang="zh-CN" dirty="0">
                <a:latin typeface="Times New Roman" panose="02020603050405020304" pitchFamily="18" charset="0"/>
              </a:rPr>
              <a:t>—</a:t>
            </a:r>
            <a:r>
              <a:rPr lang="en-US" altLang="zh-CN" dirty="0">
                <a:latin typeface="Times New Roman" panose="02020603050405020304" pitchFamily="18" charset="0"/>
              </a:rPr>
              <a:t>6</a:t>
            </a:r>
            <a:r>
              <a:rPr lang="zh-CN" altLang="zh-CN" dirty="0">
                <a:latin typeface="Times New Roman" panose="02020603050405020304" pitchFamily="18" charset="0"/>
              </a:rPr>
              <a:t>分分钟左右，而且达到成品体积的要求。第三阶段就是上色和增加香气、提高风味，面包已基本成熟，并产生金黄色的表皮。通过这三个阶段的烘烤，即可制成色、香、味俱佳的面包。</a:t>
            </a:r>
            <a:endParaRPr lang="zh-CN" altLang="zh-CN" dirty="0">
              <a:latin typeface="Times New Roman" panose="02020603050405020304" pitchFamily="18" charset="0"/>
            </a:endParaRPr>
          </a:p>
        </p:txBody>
      </p:sp>
      <p:sp>
        <p:nvSpPr>
          <p:cNvPr id="18" name="矩形 17"/>
          <p:cNvSpPr/>
          <p:nvPr/>
        </p:nvSpPr>
        <p:spPr>
          <a:xfrm>
            <a:off x="784225" y="1501775"/>
            <a:ext cx="8972550" cy="4657725"/>
          </a:xfrm>
          <a:prstGeom prst="rect">
            <a:avLst/>
          </a:prstGeom>
          <a:no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93"/>
          <p:cNvSpPr/>
          <p:nvPr/>
        </p:nvSpPr>
        <p:spPr>
          <a:xfrm>
            <a:off x="717550" y="1449388"/>
            <a:ext cx="384175" cy="38417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93"/>
          <p:cNvSpPr/>
          <p:nvPr/>
        </p:nvSpPr>
        <p:spPr>
          <a:xfrm rot="10800000">
            <a:off x="9429750" y="5822950"/>
            <a:ext cx="382588" cy="38417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000000"/>
                                          </p:val>
                                        </p:tav>
                                        <p:tav tm="100000">
                                          <p:val>
                                            <p:strVal val="#ppt_w"/>
                                          </p:val>
                                        </p:tav>
                                      </p:tavLst>
                                    </p:anim>
                                    <p:anim calcmode="lin" valueType="num">
                                      <p:cBhvr>
                                        <p:cTn id="8" dur="500" fill="hold"/>
                                        <p:tgtEl>
                                          <p:spTgt spid="16"/>
                                        </p:tgtEl>
                                        <p:attrNameLst>
                                          <p:attrName>ppt_h</p:attrName>
                                        </p:attrNameLst>
                                      </p:cBhvr>
                                      <p:tavLst>
                                        <p:tav tm="0">
                                          <p:val>
                                            <p:fltVal val="0.000000"/>
                                          </p:val>
                                        </p:tav>
                                        <p:tav tm="100000">
                                          <p:val>
                                            <p:strVal val="#ppt_h"/>
                                          </p:val>
                                        </p:tav>
                                      </p:tavLst>
                                    </p:anim>
                                    <p:animEffect transition="in" filter="fade">
                                      <p:cBhvr>
                                        <p:cTn id="9" dur="500"/>
                                        <p:tgtEl>
                                          <p:spTgt spid="16"/>
                                        </p:tgtEl>
                                      </p:cBhvr>
                                    </p:animEffect>
                                    <p:anim calcmode="lin" valueType="num">
                                      <p:cBhvr>
                                        <p:cTn id="10" dur="500" fill="hold"/>
                                        <p:tgtEl>
                                          <p:spTgt spid="16"/>
                                        </p:tgtEl>
                                        <p:attrNameLst>
                                          <p:attrName>ppt_x</p:attrName>
                                        </p:attrNameLst>
                                      </p:cBhvr>
                                      <p:tavLst>
                                        <p:tav tm="0">
                                          <p:val>
                                            <p:fltVal val="0.500000"/>
                                          </p:val>
                                        </p:tav>
                                        <p:tav tm="100000">
                                          <p:val>
                                            <p:strVal val="#ppt_x"/>
                                          </p:val>
                                        </p:tav>
                                      </p:tavLst>
                                    </p:anim>
                                    <p:anim calcmode="lin" valueType="num">
                                      <p:cBhvr>
                                        <p:cTn id="11" dur="500" fill="hold"/>
                                        <p:tgtEl>
                                          <p:spTgt spid="16"/>
                                        </p:tgtEl>
                                        <p:attrNameLst>
                                          <p:attrName>ppt_y</p:attrName>
                                        </p:attrNameLst>
                                      </p:cBhvr>
                                      <p:tavLst>
                                        <p:tav tm="0">
                                          <p:val>
                                            <p:fltVal val="0.500000"/>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000000"/>
                                          </p:val>
                                        </p:tav>
                                        <p:tav tm="100000">
                                          <p:val>
                                            <p:strVal val="#ppt_w"/>
                                          </p:val>
                                        </p:tav>
                                      </p:tavLst>
                                    </p:anim>
                                    <p:anim calcmode="lin" valueType="num">
                                      <p:cBhvr>
                                        <p:cTn id="15" dur="500" fill="hold"/>
                                        <p:tgtEl>
                                          <p:spTgt spid="20"/>
                                        </p:tgtEl>
                                        <p:attrNameLst>
                                          <p:attrName>ppt_h</p:attrName>
                                        </p:attrNameLst>
                                      </p:cBhvr>
                                      <p:tavLst>
                                        <p:tav tm="0">
                                          <p:val>
                                            <p:fltVal val="0.000000"/>
                                          </p:val>
                                        </p:tav>
                                        <p:tav tm="100000">
                                          <p:val>
                                            <p:strVal val="#ppt_h"/>
                                          </p:val>
                                        </p:tav>
                                      </p:tavLst>
                                    </p:anim>
                                    <p:animEffect transition="in" filter="fade">
                                      <p:cBhvr>
                                        <p:cTn id="16" dur="500"/>
                                        <p:tgtEl>
                                          <p:spTgt spid="20"/>
                                        </p:tgtEl>
                                      </p:cBhvr>
                                    </p:animEffect>
                                    <p:anim calcmode="lin" valueType="num">
                                      <p:cBhvr>
                                        <p:cTn id="17" dur="500" fill="hold"/>
                                        <p:tgtEl>
                                          <p:spTgt spid="20"/>
                                        </p:tgtEl>
                                        <p:attrNameLst>
                                          <p:attrName>ppt_x</p:attrName>
                                        </p:attrNameLst>
                                      </p:cBhvr>
                                      <p:tavLst>
                                        <p:tav tm="0">
                                          <p:val>
                                            <p:fltVal val="0.500000"/>
                                          </p:val>
                                        </p:tav>
                                        <p:tav tm="100000">
                                          <p:val>
                                            <p:strVal val="#ppt_x"/>
                                          </p:val>
                                        </p:tav>
                                      </p:tavLst>
                                    </p:anim>
                                    <p:anim calcmode="lin" valueType="num">
                                      <p:cBhvr>
                                        <p:cTn id="18" dur="500" fill="hold"/>
                                        <p:tgtEl>
                                          <p:spTgt spid="20"/>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636588" y="419100"/>
            <a:ext cx="3057525" cy="58420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面包的生产方法</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cxnSp>
        <p:nvCxnSpPr>
          <p:cNvPr id="17" name="直接连接符 16"/>
          <p:cNvCxnSpPr/>
          <p:nvPr/>
        </p:nvCxnSpPr>
        <p:spPr>
          <a:xfrm rot="5400000">
            <a:off x="-1272381" y="5128419"/>
            <a:ext cx="3424238" cy="34925"/>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sp>
        <p:nvSpPr>
          <p:cNvPr id="21" name="直接连接符 7"/>
          <p:cNvSpPr/>
          <p:nvPr/>
        </p:nvSpPr>
        <p:spPr>
          <a:xfrm>
            <a:off x="5411788" y="1958975"/>
            <a:ext cx="0" cy="3795713"/>
          </a:xfrm>
          <a:prstGeom prst="line">
            <a:avLst/>
          </a:prstGeom>
          <a:ln w="6350" cap="flat" cmpd="sng">
            <a:solidFill>
              <a:schemeClr val="accent1"/>
            </a:solidFill>
            <a:prstDash val="solid"/>
            <a:miter/>
            <a:headEnd type="none" w="med" len="med"/>
            <a:tailEnd type="none" w="med" len="med"/>
          </a:ln>
        </p:spPr>
      </p:sp>
      <p:sp>
        <p:nvSpPr>
          <p:cNvPr id="22" name="椭圆 2"/>
          <p:cNvSpPr>
            <a:spLocks noChangeArrowheads="1"/>
          </p:cNvSpPr>
          <p:nvPr/>
        </p:nvSpPr>
        <p:spPr bwMode="auto">
          <a:xfrm>
            <a:off x="5348288" y="4013200"/>
            <a:ext cx="125413" cy="168275"/>
          </a:xfrm>
          <a:prstGeom prst="ellipse">
            <a:avLst/>
          </a:prstGeom>
          <a:solidFill>
            <a:schemeClr val="accent6"/>
          </a:solidFill>
          <a:ln>
            <a:noFill/>
          </a:ln>
        </p:spPr>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4" name="椭圆 9"/>
          <p:cNvSpPr>
            <a:spLocks noChangeArrowheads="1"/>
          </p:cNvSpPr>
          <p:nvPr/>
        </p:nvSpPr>
        <p:spPr bwMode="auto">
          <a:xfrm>
            <a:off x="5348288" y="2281238"/>
            <a:ext cx="125413" cy="165100"/>
          </a:xfrm>
          <a:prstGeom prst="ellipse">
            <a:avLst/>
          </a:prstGeom>
          <a:solidFill>
            <a:schemeClr val="accent3"/>
          </a:solidFill>
          <a:ln>
            <a:noFill/>
          </a:ln>
        </p:spPr>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5" name="矩形 57"/>
          <p:cNvSpPr>
            <a:spLocks noChangeArrowheads="1"/>
          </p:cNvSpPr>
          <p:nvPr/>
        </p:nvSpPr>
        <p:spPr bwMode="auto">
          <a:xfrm>
            <a:off x="5537200" y="2217738"/>
            <a:ext cx="1350963" cy="254000"/>
          </a:xfrm>
          <a:prstGeom prst="rect">
            <a:avLst/>
          </a:prstGeom>
          <a:solidFill>
            <a:schemeClr val="accent6"/>
          </a:solidFill>
          <a:ln>
            <a:noFill/>
          </a:ln>
        </p:spPr>
        <p:txBody>
          <a:bodyPr lIns="68580" tIns="34290" rIns="68580" bIns="34290">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二</a:t>
            </a:r>
            <a:r>
              <a:rPr kumimoji="0" lang="zh-CN"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次发酵法</a:t>
            </a:r>
            <a:endParaRPr kumimoji="0" lang="en-US"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6" name="文本框 8"/>
          <p:cNvSpPr txBox="1"/>
          <p:nvPr/>
        </p:nvSpPr>
        <p:spPr>
          <a:xfrm>
            <a:off x="5537200" y="2505075"/>
            <a:ext cx="3813175" cy="1419225"/>
          </a:xfrm>
          <a:prstGeom prst="rect">
            <a:avLst/>
          </a:prstGeom>
          <a:noFill/>
          <a:ln w="9525">
            <a:noFill/>
          </a:ln>
        </p:spPr>
        <p:txBody>
          <a:bodyPr lIns="68580" tIns="34290" rIns="68580" bIns="34290">
            <a:spAutoFit/>
          </a:bodyPr>
          <a:lstStyle/>
          <a:p>
            <a:pPr marR="0" defTabSz="914400">
              <a:lnSpc>
                <a:spcPct val="150000"/>
              </a:lnSpc>
              <a:buClrTx/>
              <a:buSzTx/>
              <a:buFontTx/>
              <a:buNone/>
              <a:defRPr/>
            </a:pPr>
            <a:r>
              <a:rPr kumimoji="0" lang="en-US" altLang="zh-CN" sz="900" kern="1200" cap="none" spc="0" normalizeH="0" baseline="0" noProof="0" dirty="0">
                <a:latin typeface="Times New Roman" panose="02020603050405020304" pitchFamily="18" charset="0"/>
                <a:ea typeface="宋体" panose="02010600030101010101" pitchFamily="2" charset="-122"/>
                <a:cs typeface="+mn-cs"/>
              </a:rPr>
              <a:t>        </a:t>
            </a:r>
            <a:r>
              <a:rPr kumimoji="0" lang="zh-CN" altLang="zh-CN" sz="1200" kern="1200" cap="none" spc="0" normalizeH="0" baseline="0" noProof="0" dirty="0">
                <a:latin typeface="Times New Roman" panose="02020603050405020304" pitchFamily="18" charset="0"/>
                <a:ea typeface="宋体" panose="02010600030101010101" pitchFamily="2" charset="-122"/>
                <a:cs typeface="+mn-cs"/>
              </a:rPr>
              <a:t>二次发酵法又称中种发酵法或间接发酵法，即采用两次搅拌、两次发酵的方法。第一次搅拌的面团称为中种面团或种子面团。中种面团的发酵即第一次发酵称为基础发酵；第二次搅拌的面团称为主面团，主面团的发酵即第二次发酵称为延续发酵。</a:t>
            </a:r>
            <a:endParaRPr kumimoji="0" lang="zh-CN" altLang="en-US" sz="900" kern="1200" cap="none" spc="0" normalizeH="0" baseline="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矩形 57"/>
          <p:cNvSpPr>
            <a:spLocks noChangeArrowheads="1"/>
          </p:cNvSpPr>
          <p:nvPr/>
        </p:nvSpPr>
        <p:spPr bwMode="auto">
          <a:xfrm>
            <a:off x="5537200" y="3959225"/>
            <a:ext cx="1350963" cy="254000"/>
          </a:xfrm>
          <a:prstGeom prst="rect">
            <a:avLst/>
          </a:prstGeom>
          <a:solidFill>
            <a:schemeClr val="accent3"/>
          </a:solidFill>
          <a:ln>
            <a:noFill/>
          </a:ln>
        </p:spPr>
        <p:txBody>
          <a:bodyPr lIns="68580" tIns="34290" rIns="68580" bIns="3429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汤</a:t>
            </a:r>
            <a:r>
              <a:rPr kumimoji="0" lang="en-US"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  </a:t>
            </a:r>
            <a:r>
              <a:rPr kumimoji="0" lang="zh-CN"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种</a:t>
            </a:r>
            <a:r>
              <a:rPr kumimoji="0" lang="en-US"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  </a:t>
            </a:r>
            <a:r>
              <a:rPr kumimoji="0" lang="zh-CN"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发</a:t>
            </a:r>
            <a:r>
              <a:rPr kumimoji="0" lang="en-US"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  </a:t>
            </a:r>
            <a:r>
              <a:rPr kumimoji="0" lang="zh-CN"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酵</a:t>
            </a:r>
            <a:r>
              <a:rPr kumimoji="0" lang="en-US"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  </a:t>
            </a:r>
            <a:r>
              <a:rPr kumimoji="0" lang="zh-CN"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法</a:t>
            </a:r>
            <a:endParaRPr kumimoji="0" lang="zh-CN"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0" name="文本框 12"/>
          <p:cNvSpPr txBox="1"/>
          <p:nvPr/>
        </p:nvSpPr>
        <p:spPr>
          <a:xfrm>
            <a:off x="5537200" y="4298950"/>
            <a:ext cx="3459163" cy="1176338"/>
          </a:xfrm>
          <a:prstGeom prst="rect">
            <a:avLst/>
          </a:prstGeom>
          <a:noFill/>
          <a:ln w="9525">
            <a:noFill/>
          </a:ln>
        </p:spPr>
        <p:txBody>
          <a:bodyPr lIns="68580" tIns="34290" rIns="68580" bIns="34290">
            <a:spAutoFit/>
          </a:bodyPr>
          <a:p>
            <a:pPr>
              <a:lnSpc>
                <a:spcPct val="150000"/>
              </a:lnSpc>
            </a:pPr>
            <a:r>
              <a:rPr lang="en-US" altLang="zh-CN" sz="1200" dirty="0">
                <a:latin typeface="Times New Roman" panose="02020603050405020304" pitchFamily="18" charset="0"/>
              </a:rPr>
              <a:t>        </a:t>
            </a:r>
            <a:r>
              <a:rPr lang="zh-CN" altLang="zh-CN" sz="1200" dirty="0">
                <a:latin typeface="Times New Roman" panose="02020603050405020304" pitchFamily="18" charset="0"/>
              </a:rPr>
              <a:t>也称烫种，是先将少量面粉加入</a:t>
            </a:r>
            <a:r>
              <a:rPr lang="en-US" altLang="zh-CN" sz="1200" dirty="0">
                <a:latin typeface="Times New Roman" panose="02020603050405020304" pitchFamily="18" charset="0"/>
              </a:rPr>
              <a:t>65-100</a:t>
            </a:r>
            <a:r>
              <a:rPr lang="zh-CN" altLang="zh-CN" sz="1200" dirty="0">
                <a:latin typeface="Times New Roman" panose="02020603050405020304" pitchFamily="18" charset="0"/>
              </a:rPr>
              <a:t>度的温开水中进行糊化，再将冷却的面糊与剩下大部分面粉混合制成面团，汤种面包含水量高，面包质地轻盈柔软细腻。</a:t>
            </a:r>
            <a:endParaRPr lang="zh-CN" altLang="zh-CN" sz="1200" dirty="0">
              <a:latin typeface="Times New Roman" panose="02020603050405020304" pitchFamily="18" charset="0"/>
            </a:endParaRPr>
          </a:p>
        </p:txBody>
      </p:sp>
      <p:sp>
        <p:nvSpPr>
          <p:cNvPr id="31" name="矩形 57"/>
          <p:cNvSpPr>
            <a:spLocks noChangeArrowheads="1"/>
          </p:cNvSpPr>
          <p:nvPr/>
        </p:nvSpPr>
        <p:spPr bwMode="auto">
          <a:xfrm>
            <a:off x="3935413" y="2217738"/>
            <a:ext cx="1350963" cy="254000"/>
          </a:xfrm>
          <a:prstGeom prst="rect">
            <a:avLst/>
          </a:prstGeom>
          <a:solidFill>
            <a:schemeClr val="accent6"/>
          </a:solidFill>
          <a:ln>
            <a:noFill/>
          </a:ln>
        </p:spPr>
        <p:txBody>
          <a:bodyPr lIns="68580" tIns="34290" rIns="68580" bIns="34290">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kumimoji="0" lang="zh-CN"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一次发酵法</a:t>
            </a:r>
            <a:endParaRPr kumimoji="0" lang="en-US"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2" name="文本框 14"/>
          <p:cNvSpPr txBox="1"/>
          <p:nvPr/>
        </p:nvSpPr>
        <p:spPr>
          <a:xfrm>
            <a:off x="1827213" y="2557463"/>
            <a:ext cx="3459162" cy="1176337"/>
          </a:xfrm>
          <a:prstGeom prst="rect">
            <a:avLst/>
          </a:prstGeom>
          <a:noFill/>
          <a:ln w="9525">
            <a:noFill/>
          </a:ln>
        </p:spPr>
        <p:txBody>
          <a:bodyPr lIns="68580" tIns="34290" rIns="68580" bIns="34290">
            <a:spAutoFit/>
          </a:bodyPr>
          <a:p>
            <a:pPr>
              <a:lnSpc>
                <a:spcPct val="150000"/>
              </a:lnSpc>
            </a:pPr>
            <a:r>
              <a:rPr lang="en-US" altLang="zh-CN" sz="1200" dirty="0">
                <a:latin typeface="Times New Roman" panose="02020603050405020304" pitchFamily="18" charset="0"/>
              </a:rPr>
              <a:t>         </a:t>
            </a:r>
            <a:r>
              <a:rPr lang="zh-CN" altLang="zh-CN" sz="1200" dirty="0">
                <a:latin typeface="Times New Roman" panose="02020603050405020304" pitchFamily="18" charset="0"/>
              </a:rPr>
              <a:t>一次发酵法又称为直接发酵法，就是采用一次性搅拌和一次性发酵的方法。这种方法的使用最为普遍，无论是较大规模生产的工厂或面包作坊都可采用一次发酵法生产各种面包。</a:t>
            </a:r>
            <a:endParaRPr lang="zh-CN" altLang="zh-CN" sz="1200" dirty="0">
              <a:latin typeface="Times New Roman" panose="02020603050405020304" pitchFamily="18" charset="0"/>
            </a:endParaRPr>
          </a:p>
        </p:txBody>
      </p:sp>
      <p:sp>
        <p:nvSpPr>
          <p:cNvPr id="35" name="矩形 57"/>
          <p:cNvSpPr>
            <a:spLocks noChangeArrowheads="1"/>
          </p:cNvSpPr>
          <p:nvPr/>
        </p:nvSpPr>
        <p:spPr bwMode="auto">
          <a:xfrm>
            <a:off x="3935413" y="3959225"/>
            <a:ext cx="1350963" cy="254000"/>
          </a:xfrm>
          <a:prstGeom prst="rect">
            <a:avLst/>
          </a:prstGeom>
          <a:solidFill>
            <a:schemeClr val="accent3"/>
          </a:solidFill>
          <a:ln>
            <a:noFill/>
          </a:ln>
        </p:spPr>
        <p:txBody>
          <a:bodyPr lIns="68580" tIns="34290" rIns="68580" bIns="34290">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快速发酵法</a:t>
            </a:r>
            <a:endParaRPr kumimoji="0" lang="en-US"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6" name="文本框 18"/>
          <p:cNvSpPr txBox="1"/>
          <p:nvPr/>
        </p:nvSpPr>
        <p:spPr>
          <a:xfrm>
            <a:off x="1827213" y="4298950"/>
            <a:ext cx="3459162" cy="1454150"/>
          </a:xfrm>
          <a:prstGeom prst="rect">
            <a:avLst/>
          </a:prstGeom>
          <a:noFill/>
          <a:ln w="9525">
            <a:noFill/>
          </a:ln>
        </p:spPr>
        <p:txBody>
          <a:bodyPr lIns="68580" tIns="34290" rIns="68580" bIns="34290">
            <a:spAutoFit/>
          </a:bodyPr>
          <a:p>
            <a:pPr>
              <a:lnSpc>
                <a:spcPct val="150000"/>
              </a:lnSpc>
            </a:pPr>
            <a:r>
              <a:rPr lang="en-US" altLang="zh-CN" sz="1200" dirty="0">
                <a:latin typeface="Times New Roman" panose="02020603050405020304" pitchFamily="18" charset="0"/>
              </a:rPr>
              <a:t>        </a:t>
            </a:r>
            <a:r>
              <a:rPr lang="zh-CN" altLang="zh-CN" sz="1200" dirty="0">
                <a:latin typeface="Times New Roman" panose="02020603050405020304" pitchFamily="18" charset="0"/>
              </a:rPr>
              <a:t>快速发酵法，是在极短的时间内完成发酵甚至没有发酵的面包加工方法。整个生产周期只需</a:t>
            </a:r>
            <a:r>
              <a:rPr lang="en-US" altLang="zh-CN" sz="1200" dirty="0">
                <a:latin typeface="Times New Roman" panose="02020603050405020304" pitchFamily="18" charset="0"/>
              </a:rPr>
              <a:t> 2-3 </a:t>
            </a:r>
            <a:r>
              <a:rPr lang="zh-CN" altLang="zh-CN" sz="1200" dirty="0">
                <a:latin typeface="Times New Roman" panose="02020603050405020304" pitchFamily="18" charset="0"/>
              </a:rPr>
              <a:t>小时。这种工艺方法是在欧美等国家发展起来的。通常是在特殊情况或应急情况下需紧急提供大量面包时才采用的面包加工方法。</a:t>
            </a:r>
            <a:endParaRPr lang="zh-CN" altLang="zh-CN" sz="12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p:bldP spid="29" grpId="0" animBg="1"/>
      <p:bldP spid="30" grpId="0"/>
      <p:bldP spid="31" grpId="0" animBg="1"/>
      <p:bldP spid="32" grpId="0"/>
      <p:bldP spid="35" grpId="0" animBg="1"/>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矩形 21"/>
          <p:cNvSpPr/>
          <p:nvPr/>
        </p:nvSpPr>
        <p:spPr>
          <a:xfrm>
            <a:off x="2933700" y="2662238"/>
            <a:ext cx="4699000" cy="1447800"/>
          </a:xfrm>
          <a:prstGeom prst="rect">
            <a:avLst/>
          </a:prstGeom>
          <a:effectLst>
            <a:outerShdw blurRad="50800" dist="76200" dir="18900000" algn="bl" rotWithShape="0">
              <a:prstClr val="black">
                <a:alpha val="16000"/>
              </a:prst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8800" b="1" i="0" u="none" strike="noStrike" kern="120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cs typeface="PangMenZhengDao" charset="-122"/>
              </a:rPr>
              <a:t>谢谢观看</a:t>
            </a:r>
            <a:endParaRPr kumimoji="0" lang="zh-CN" altLang="en-US" sz="8800" b="1" i="0" u="none" strike="noStrike" kern="120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iterate type="lt">
                                    <p:tmPct val="0"/>
                                  </p:iterate>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5"/>
          <p:cNvSpPr txBox="1"/>
          <p:nvPr/>
        </p:nvSpPr>
        <p:spPr>
          <a:xfrm>
            <a:off x="1789113" y="3021013"/>
            <a:ext cx="4257675" cy="585788"/>
          </a:xfrm>
          <a:prstGeom prst="rect">
            <a:avLst/>
          </a:prstGeom>
          <a:noFill/>
        </p:spPr>
        <p:txBody>
          <a:bodyPr>
            <a:spAutoFit/>
          </a:bodyPr>
          <a:lstStyle/>
          <a:p>
            <a:pPr marR="0" algn="ctr" defTabSz="914400">
              <a:buClrTx/>
              <a:buSzTx/>
              <a:buFontTx/>
              <a:buNone/>
              <a:defRPr/>
            </a:pPr>
            <a:r>
              <a:rPr kumimoji="0" lang="en-US" altLang="zh-CN" sz="3200" b="1" kern="1200" cap="none" spc="300" normalizeH="0" baseline="0" noProof="0" dirty="0">
                <a:solidFill>
                  <a:schemeClr val="bg1">
                    <a:lumMod val="65000"/>
                  </a:schemeClr>
                </a:solidFill>
                <a:latin typeface="Arial Black" panose="020B0A04020102020204" pitchFamily="34" charset="0"/>
                <a:ea typeface="宋体" panose="02010600030101010101" pitchFamily="2" charset="-122"/>
                <a:cs typeface="+mn-cs"/>
              </a:rPr>
              <a:t>CONTENTS</a:t>
            </a:r>
            <a:endParaRPr kumimoji="0" lang="zh-CN" altLang="en-US" sz="3200" b="1" kern="1200" cap="none" spc="300" normalizeH="0" baseline="0" noProof="0" dirty="0">
              <a:solidFill>
                <a:schemeClr val="bg1">
                  <a:lumMod val="65000"/>
                </a:schemeClr>
              </a:solidFill>
              <a:latin typeface="Arial Black" panose="020B0A04020102020204" pitchFamily="34" charset="0"/>
              <a:ea typeface="宋体" panose="02010600030101010101" pitchFamily="2" charset="-122"/>
              <a:cs typeface="+mn-cs"/>
            </a:endParaRPr>
          </a:p>
        </p:txBody>
      </p:sp>
      <p:sp>
        <p:nvSpPr>
          <p:cNvPr id="5" name="矩形 4"/>
          <p:cNvSpPr/>
          <p:nvPr/>
        </p:nvSpPr>
        <p:spPr>
          <a:xfrm>
            <a:off x="6059488" y="2800350"/>
            <a:ext cx="574675" cy="4318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chemeClr val="bg1"/>
                </a:solidFill>
                <a:effectLst/>
                <a:uLnTx/>
                <a:uFillTx/>
                <a:latin typeface="+mn-lt"/>
                <a:ea typeface="+mn-ea"/>
                <a:cs typeface="+mn-cs"/>
              </a:rPr>
              <a:t>1</a:t>
            </a:r>
            <a:endParaRPr kumimoji="0" lang="zh-CN" altLang="en-US" sz="3200" b="1" i="0" u="none" strike="noStrike" kern="1200" cap="none" spc="0" normalizeH="0" baseline="0" noProof="0">
              <a:ln>
                <a:noFill/>
              </a:ln>
              <a:solidFill>
                <a:schemeClr val="bg1"/>
              </a:solidFill>
              <a:effectLst/>
              <a:uLnTx/>
              <a:uFillTx/>
              <a:latin typeface="+mn-lt"/>
              <a:ea typeface="+mn-ea"/>
              <a:cs typeface="+mn-cs"/>
            </a:endParaRPr>
          </a:p>
        </p:txBody>
      </p:sp>
      <p:sp>
        <p:nvSpPr>
          <p:cNvPr id="6" name="矩形 5"/>
          <p:cNvSpPr/>
          <p:nvPr/>
        </p:nvSpPr>
        <p:spPr>
          <a:xfrm>
            <a:off x="6053138" y="3676650"/>
            <a:ext cx="576263" cy="433388"/>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bg1"/>
                </a:solidFill>
                <a:effectLst/>
                <a:uLnTx/>
                <a:uFillTx/>
                <a:latin typeface="+mn-lt"/>
                <a:ea typeface="+mn-ea"/>
                <a:cs typeface="+mn-cs"/>
              </a:rPr>
              <a:t>2</a:t>
            </a:r>
            <a:endParaRPr kumimoji="0" lang="zh-CN" altLang="en-US" sz="3200" b="1" i="0" u="none" strike="noStrike" kern="1200" cap="none" spc="0" normalizeH="0" baseline="0" noProof="0" dirty="0">
              <a:ln>
                <a:noFill/>
              </a:ln>
              <a:solidFill>
                <a:schemeClr val="bg1"/>
              </a:solidFill>
              <a:effectLst/>
              <a:uLnTx/>
              <a:uFillTx/>
              <a:latin typeface="+mn-lt"/>
              <a:ea typeface="+mn-ea"/>
              <a:cs typeface="+mn-cs"/>
            </a:endParaRPr>
          </a:p>
        </p:txBody>
      </p:sp>
      <p:sp>
        <p:nvSpPr>
          <p:cNvPr id="7" name="矩形 6"/>
          <p:cNvSpPr/>
          <p:nvPr/>
        </p:nvSpPr>
        <p:spPr>
          <a:xfrm>
            <a:off x="6753225" y="2800350"/>
            <a:ext cx="1595438" cy="58420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a:noFill/>
                </a:ln>
                <a:solidFill>
                  <a:schemeClr val="accent3"/>
                </a:solidFill>
                <a:effectLst/>
                <a:uLnTx/>
                <a:uFillTx/>
                <a:latin typeface="Times New Roman" panose="02020603050405020304" pitchFamily="18" charset="0"/>
                <a:ea typeface="宋体" panose="02010600030101010101" pitchFamily="2" charset="-122"/>
                <a:cs typeface="+mn-cs"/>
              </a:rPr>
              <a:t> </a:t>
            </a: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概    述</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6840538" y="3606800"/>
            <a:ext cx="2646363" cy="58420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面包生产工艺</a:t>
            </a:r>
            <a:endPar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9" name="矩形"/>
          <p:cNvSpPr/>
          <p:nvPr/>
        </p:nvSpPr>
        <p:spPr>
          <a:xfrm>
            <a:off x="1225550" y="1317625"/>
            <a:ext cx="3795713" cy="1570038"/>
          </a:xfrm>
          <a:prstGeom prst="rect">
            <a:avLst/>
          </a:prstGeom>
          <a:noFill/>
          <a:ln w="9525" cap="flat" cmpd="sng">
            <a:noFill/>
            <a:prstDash val="solid"/>
            <a:miter/>
          </a:ln>
          <a:effectLst>
            <a:outerShdw blurRad="50800" dist="38100" dir="8100000" algn="tr" rotWithShape="0">
              <a:srgbClr val="000000">
                <a:alpha val="39607"/>
              </a:srgbClr>
            </a:outerShdw>
          </a:effectLst>
        </p:spPr>
        <p:txBody>
          <a:bodyPr>
            <a:spAutoFit/>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en-US" sz="96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Calibri" panose="020F0502020204030204" pitchFamily="34" charset="0"/>
              </a:rPr>
              <a:t>目录</a:t>
            </a:r>
            <a:endParaRPr kumimoji="0" lang="zh-CN" altLang="en-US" sz="96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000000"/>
                                          </p:val>
                                        </p:tav>
                                        <p:tav tm="100000">
                                          <p:val>
                                            <p:strVal val="#ppt_w"/>
                                          </p:val>
                                        </p:tav>
                                      </p:tavLst>
                                    </p:anim>
                                    <p:anim calcmode="lin" valueType="num">
                                      <p:cBhvr>
                                        <p:cTn id="8" dur="500" fill="hold"/>
                                        <p:tgtEl>
                                          <p:spTgt spid="9"/>
                                        </p:tgtEl>
                                        <p:attrNameLst>
                                          <p:attrName>ppt_h</p:attrName>
                                        </p:attrNameLst>
                                      </p:cBhvr>
                                      <p:tavLst>
                                        <p:tav tm="0">
                                          <p:val>
                                            <p:fltVal val="0.000000"/>
                                          </p:val>
                                        </p:tav>
                                        <p:tav tm="100000">
                                          <p:val>
                                            <p:strVal val="#ppt_h"/>
                                          </p:val>
                                        </p:tav>
                                      </p:tavLst>
                                    </p:anim>
                                    <p:animEffect transition="in" filter="fade">
                                      <p:cBhvr>
                                        <p:cTn id="9" dur="500"/>
                                        <p:tgtEl>
                                          <p:spTgt spid="9"/>
                                        </p:tgtEl>
                                      </p:cBhvr>
                                    </p:animEffect>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636588" y="419100"/>
            <a:ext cx="1230313" cy="58420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a:noFill/>
                </a:ln>
                <a:solidFill>
                  <a:schemeClr val="accent3"/>
                </a:solidFill>
                <a:effectLst/>
                <a:uLnTx/>
                <a:uFillTx/>
                <a:latin typeface="Times New Roman" panose="02020603050405020304" pitchFamily="18" charset="0"/>
                <a:ea typeface="宋体" panose="02010600030101010101" pitchFamily="2" charset="-122"/>
                <a:cs typeface="+mn-cs"/>
              </a:rPr>
              <a:t> </a:t>
            </a: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概 述</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9774238" y="314325"/>
            <a:ext cx="1697038" cy="16954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椭圆 11"/>
          <p:cNvSpPr/>
          <p:nvPr/>
        </p:nvSpPr>
        <p:spPr>
          <a:xfrm>
            <a:off x="9783763" y="500063"/>
            <a:ext cx="1397000" cy="1397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椭圆 12"/>
          <p:cNvSpPr/>
          <p:nvPr/>
        </p:nvSpPr>
        <p:spPr>
          <a:xfrm>
            <a:off x="11233150" y="1527175"/>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椭圆 13"/>
          <p:cNvSpPr/>
          <p:nvPr/>
        </p:nvSpPr>
        <p:spPr>
          <a:xfrm>
            <a:off x="9809163" y="88900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椭圆 14"/>
          <p:cNvSpPr/>
          <p:nvPr/>
        </p:nvSpPr>
        <p:spPr>
          <a:xfrm>
            <a:off x="10922000" y="219075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7" name="直接连接符 16"/>
          <p:cNvCxnSpPr/>
          <p:nvPr/>
        </p:nvCxnSpPr>
        <p:spPr>
          <a:xfrm rot="5400000">
            <a:off x="-1272381" y="5128419"/>
            <a:ext cx="3424238" cy="34925"/>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cxnSp>
        <p:nvCxnSpPr>
          <p:cNvPr id="19" name="直接连接符 18"/>
          <p:cNvCxnSpPr/>
          <p:nvPr/>
        </p:nvCxnSpPr>
        <p:spPr>
          <a:xfrm flipV="1">
            <a:off x="0" y="6538913"/>
            <a:ext cx="2217738" cy="7938"/>
          </a:xfrm>
          <a:prstGeom prst="line">
            <a:avLst/>
          </a:prstGeom>
          <a:ln>
            <a:prstDash val="lgDash"/>
          </a:ln>
        </p:spPr>
        <p:style>
          <a:lnRef idx="1">
            <a:schemeClr val="accent3"/>
          </a:lnRef>
          <a:fillRef idx="0">
            <a:schemeClr val="accent3"/>
          </a:fillRef>
          <a:effectRef idx="0">
            <a:schemeClr val="accent3"/>
          </a:effectRef>
          <a:fontRef idx="minor">
            <a:schemeClr val="tx1"/>
          </a:fontRef>
        </p:style>
      </p:cxnSp>
      <p:sp>
        <p:nvSpPr>
          <p:cNvPr id="15370" name="矩形 19"/>
          <p:cNvSpPr/>
          <p:nvPr/>
        </p:nvSpPr>
        <p:spPr>
          <a:xfrm>
            <a:off x="419100" y="6572250"/>
            <a:ext cx="2800350" cy="277813"/>
          </a:xfrm>
          <a:prstGeom prst="rect">
            <a:avLst/>
          </a:prstGeom>
          <a:noFill/>
          <a:ln w="9525">
            <a:noFill/>
          </a:ln>
        </p:spPr>
        <p:txBody>
          <a:bodyPr wrap="none">
            <a:spAutoFit/>
          </a:bodyPr>
          <a:p>
            <a:r>
              <a:rPr lang="zh-CN" altLang="en-US" sz="1200" b="1" dirty="0">
                <a:solidFill>
                  <a:srgbClr val="828282"/>
                </a:solidFill>
                <a:latin typeface="Times New Roman" panose="02020603050405020304" pitchFamily="18" charset="0"/>
              </a:rPr>
              <a:t>高技能人才培训多媒体手册式系列教材</a:t>
            </a:r>
            <a:endParaRPr lang="zh-CN" altLang="zh-CN" sz="1200" b="1" dirty="0">
              <a:solidFill>
                <a:srgbClr val="828282"/>
              </a:solidFill>
              <a:latin typeface="Times New Roman" panose="02020603050405020304" pitchFamily="18" charset="0"/>
            </a:endParaRPr>
          </a:p>
        </p:txBody>
      </p:sp>
      <p:sp>
        <p:nvSpPr>
          <p:cNvPr id="15371" name="TextBox 15"/>
          <p:cNvSpPr txBox="1"/>
          <p:nvPr/>
        </p:nvSpPr>
        <p:spPr>
          <a:xfrm>
            <a:off x="1276350" y="2173288"/>
            <a:ext cx="8074025" cy="1616075"/>
          </a:xfrm>
          <a:prstGeom prst="rect">
            <a:avLst/>
          </a:prstGeom>
          <a:noFill/>
          <a:ln w="9525">
            <a:noFill/>
          </a:ln>
        </p:spPr>
        <p:txBody>
          <a:bodyPr>
            <a:spAutoFit/>
          </a:bodyPr>
          <a:p>
            <a:pPr>
              <a:lnSpc>
                <a:spcPct val="150000"/>
              </a:lnSpc>
            </a:pP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面包</a:t>
            </a:r>
            <a:r>
              <a:rPr lang="en-US" altLang="zh-CN" dirty="0">
                <a:latin typeface="微软雅黑" panose="020B0503020204020204" pitchFamily="34" charset="-122"/>
                <a:ea typeface="微软雅黑" panose="020B0503020204020204" pitchFamily="34" charset="-122"/>
              </a:rPr>
              <a:t>(Bread)</a:t>
            </a:r>
            <a:r>
              <a:rPr lang="zh-CN" altLang="zh-CN" dirty="0">
                <a:latin typeface="微软雅黑" panose="020B0503020204020204" pitchFamily="34" charset="-122"/>
                <a:ea typeface="微软雅黑" panose="020B0503020204020204" pitchFamily="34" charset="-122"/>
              </a:rPr>
              <a:t>是一种用五谷（一般是麦类）磨粉制作并加热而制成的食品。以小麦粉为主要原料，以酵母、鸡蛋、油脂、果仁等为辅料，加水调制成面团，经过发酵、整型、成型、焙烤、冷却等过程加工而成的焙烤食品。</a:t>
            </a:r>
            <a:endParaRPr lang="zh-CN" altLang="zh-CN" dirty="0">
              <a:latin typeface="微软雅黑" panose="020B0503020204020204" pitchFamily="34" charset="-122"/>
              <a:ea typeface="微软雅黑" panose="020B0503020204020204" pitchFamily="34" charset="-122"/>
            </a:endParaRPr>
          </a:p>
          <a:p>
            <a:endParaRPr lang="zh-CN" altLang="en-US" dirty="0">
              <a:latin typeface="Times New Roman" panose="02020603050405020304" pitchFamily="18" charset="0"/>
            </a:endParaRPr>
          </a:p>
        </p:txBody>
      </p:sp>
      <p:sp>
        <p:nvSpPr>
          <p:cNvPr id="18" name="矩形 17"/>
          <p:cNvSpPr/>
          <p:nvPr/>
        </p:nvSpPr>
        <p:spPr>
          <a:xfrm>
            <a:off x="784225" y="1501775"/>
            <a:ext cx="8972550" cy="4657725"/>
          </a:xfrm>
          <a:prstGeom prst="rect">
            <a:avLst/>
          </a:prstGeom>
          <a:no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636588" y="419100"/>
            <a:ext cx="4854575" cy="58420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概 </a:t>
            </a:r>
            <a:r>
              <a:rPr kumimoji="0" lang="zh-CN" altLang="en-US" sz="32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述</a:t>
            </a:r>
            <a:r>
              <a:rPr kumimoji="0" lang="en-US" altLang="zh-CN" sz="32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a:t>
            </a:r>
            <a:r>
              <a:rPr kumimoji="0" lang="zh-CN" altLang="en-US" sz="3200" b="1" i="0" u="none" strike="noStrike" kern="120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面</a:t>
            </a:r>
            <a:r>
              <a:rPr kumimoji="0" lang="zh-CN" altLang="en-US" sz="32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包的起源和发展</a:t>
            </a:r>
            <a:endParaRPr kumimoji="0" lang="zh-CN" altLang="zh-CN" sz="32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6387" name="TextBox 15"/>
          <p:cNvSpPr txBox="1"/>
          <p:nvPr/>
        </p:nvSpPr>
        <p:spPr>
          <a:xfrm>
            <a:off x="1163638" y="1906588"/>
            <a:ext cx="8074025" cy="3783012"/>
          </a:xfrm>
          <a:prstGeom prst="rect">
            <a:avLst/>
          </a:prstGeom>
          <a:noFill/>
          <a:ln w="9525">
            <a:noFill/>
          </a:ln>
        </p:spPr>
        <p:txBody>
          <a:bodyPr>
            <a:spAutoFit/>
          </a:bodyPr>
          <a:p>
            <a:pPr>
              <a:lnSpc>
                <a:spcPct val="150000"/>
              </a:lnSpc>
            </a:pPr>
            <a:r>
              <a:rPr lang="en-US" altLang="zh-CN" dirty="0">
                <a:latin typeface="Times New Roman" panose="02020603050405020304" pitchFamily="18" charset="0"/>
              </a:rPr>
              <a:t>        </a:t>
            </a:r>
            <a:r>
              <a:rPr lang="zh-CN" altLang="zh-CN" dirty="0">
                <a:latin typeface="微软雅黑" panose="020B0503020204020204" pitchFamily="34" charset="-122"/>
                <a:ea typeface="微软雅黑" panose="020B0503020204020204" pitchFamily="34" charset="-122"/>
              </a:rPr>
              <a:t>面包是一种把面粉加水和其它辅助原料等调匀，发酵后烤制而成的食品。早在</a:t>
            </a:r>
            <a:r>
              <a:rPr lang="en-US" altLang="zh-CN" dirty="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万多年前，西亚一带的古代民族就已种植小麦和大麦。那时是利用石板将谷物碾压成粉，与水调和后在烧热的石板上烘烤。这就是面包的起源，但它还是未发酵的</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死面</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，也许叫做</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烤饼</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更为合适。大约与此同时，北美的古代印地安人也用某些植物的籽实磨粉制作</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烤饼</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。大约在公元前</a:t>
            </a:r>
            <a:r>
              <a:rPr lang="en-US" altLang="zh-CN" dirty="0">
                <a:latin typeface="微软雅黑" panose="020B0503020204020204" pitchFamily="34" charset="-122"/>
                <a:ea typeface="微软雅黑" panose="020B0503020204020204" pitchFamily="34" charset="-122"/>
              </a:rPr>
              <a:t>3000</a:t>
            </a:r>
            <a:r>
              <a:rPr lang="zh-CN" altLang="zh-CN" dirty="0">
                <a:latin typeface="微软雅黑" panose="020B0503020204020204" pitchFamily="34" charset="-122"/>
                <a:ea typeface="微软雅黑" panose="020B0503020204020204" pitchFamily="34" charset="-122"/>
              </a:rPr>
              <a:t>年前后，古埃及人最先掌握了制作发酵面包的技术。最初的发酵方法可能是偶然发现的。和好的面团在温暖处放久了，受到空气中酵母菌的侵入，导致发酵、膨胀、变酸，再经烤制便得到了远比</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烤饼</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松软的一种新面食，这便是世界上最早的面包。</a:t>
            </a:r>
            <a:endParaRPr lang="zh-CN" altLang="en-US" dirty="0">
              <a:latin typeface="微软雅黑" panose="020B0503020204020204" pitchFamily="34" charset="-122"/>
              <a:ea typeface="微软雅黑" panose="020B0503020204020204" pitchFamily="34" charset="-122"/>
            </a:endParaRPr>
          </a:p>
        </p:txBody>
      </p:sp>
      <p:sp>
        <p:nvSpPr>
          <p:cNvPr id="18" name="矩形 17"/>
          <p:cNvSpPr/>
          <p:nvPr/>
        </p:nvSpPr>
        <p:spPr>
          <a:xfrm>
            <a:off x="784225" y="1501775"/>
            <a:ext cx="8972550" cy="4657725"/>
          </a:xfrm>
          <a:prstGeom prst="rect">
            <a:avLst/>
          </a:prstGeom>
          <a:no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93"/>
          <p:cNvSpPr/>
          <p:nvPr/>
        </p:nvSpPr>
        <p:spPr>
          <a:xfrm>
            <a:off x="717550" y="1449388"/>
            <a:ext cx="384175" cy="38417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93"/>
          <p:cNvSpPr/>
          <p:nvPr/>
        </p:nvSpPr>
        <p:spPr>
          <a:xfrm rot="10800000">
            <a:off x="9429750" y="5822950"/>
            <a:ext cx="382588" cy="38417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000000"/>
                                          </p:val>
                                        </p:tav>
                                        <p:tav tm="100000">
                                          <p:val>
                                            <p:strVal val="#ppt_w"/>
                                          </p:val>
                                        </p:tav>
                                      </p:tavLst>
                                    </p:anim>
                                    <p:anim calcmode="lin" valueType="num">
                                      <p:cBhvr>
                                        <p:cTn id="8" dur="500" fill="hold"/>
                                        <p:tgtEl>
                                          <p:spTgt spid="16"/>
                                        </p:tgtEl>
                                        <p:attrNameLst>
                                          <p:attrName>ppt_h</p:attrName>
                                        </p:attrNameLst>
                                      </p:cBhvr>
                                      <p:tavLst>
                                        <p:tav tm="0">
                                          <p:val>
                                            <p:fltVal val="0.000000"/>
                                          </p:val>
                                        </p:tav>
                                        <p:tav tm="100000">
                                          <p:val>
                                            <p:strVal val="#ppt_h"/>
                                          </p:val>
                                        </p:tav>
                                      </p:tavLst>
                                    </p:anim>
                                    <p:animEffect transition="in" filter="fade">
                                      <p:cBhvr>
                                        <p:cTn id="9" dur="500"/>
                                        <p:tgtEl>
                                          <p:spTgt spid="16"/>
                                        </p:tgtEl>
                                      </p:cBhvr>
                                    </p:animEffect>
                                    <p:anim calcmode="lin" valueType="num">
                                      <p:cBhvr>
                                        <p:cTn id="10" dur="500" fill="hold"/>
                                        <p:tgtEl>
                                          <p:spTgt spid="16"/>
                                        </p:tgtEl>
                                        <p:attrNameLst>
                                          <p:attrName>ppt_x</p:attrName>
                                        </p:attrNameLst>
                                      </p:cBhvr>
                                      <p:tavLst>
                                        <p:tav tm="0">
                                          <p:val>
                                            <p:fltVal val="0.500000"/>
                                          </p:val>
                                        </p:tav>
                                        <p:tav tm="100000">
                                          <p:val>
                                            <p:strVal val="#ppt_x"/>
                                          </p:val>
                                        </p:tav>
                                      </p:tavLst>
                                    </p:anim>
                                    <p:anim calcmode="lin" valueType="num">
                                      <p:cBhvr>
                                        <p:cTn id="11" dur="500" fill="hold"/>
                                        <p:tgtEl>
                                          <p:spTgt spid="16"/>
                                        </p:tgtEl>
                                        <p:attrNameLst>
                                          <p:attrName>ppt_y</p:attrName>
                                        </p:attrNameLst>
                                      </p:cBhvr>
                                      <p:tavLst>
                                        <p:tav tm="0">
                                          <p:val>
                                            <p:fltVal val="0.500000"/>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000000"/>
                                          </p:val>
                                        </p:tav>
                                        <p:tav tm="100000">
                                          <p:val>
                                            <p:strVal val="#ppt_w"/>
                                          </p:val>
                                        </p:tav>
                                      </p:tavLst>
                                    </p:anim>
                                    <p:anim calcmode="lin" valueType="num">
                                      <p:cBhvr>
                                        <p:cTn id="15" dur="500" fill="hold"/>
                                        <p:tgtEl>
                                          <p:spTgt spid="20"/>
                                        </p:tgtEl>
                                        <p:attrNameLst>
                                          <p:attrName>ppt_h</p:attrName>
                                        </p:attrNameLst>
                                      </p:cBhvr>
                                      <p:tavLst>
                                        <p:tav tm="0">
                                          <p:val>
                                            <p:fltVal val="0.000000"/>
                                          </p:val>
                                        </p:tav>
                                        <p:tav tm="100000">
                                          <p:val>
                                            <p:strVal val="#ppt_h"/>
                                          </p:val>
                                        </p:tav>
                                      </p:tavLst>
                                    </p:anim>
                                    <p:animEffect transition="in" filter="fade">
                                      <p:cBhvr>
                                        <p:cTn id="16" dur="500"/>
                                        <p:tgtEl>
                                          <p:spTgt spid="20"/>
                                        </p:tgtEl>
                                      </p:cBhvr>
                                    </p:animEffect>
                                    <p:anim calcmode="lin" valueType="num">
                                      <p:cBhvr>
                                        <p:cTn id="17" dur="500" fill="hold"/>
                                        <p:tgtEl>
                                          <p:spTgt spid="20"/>
                                        </p:tgtEl>
                                        <p:attrNameLst>
                                          <p:attrName>ppt_x</p:attrName>
                                        </p:attrNameLst>
                                      </p:cBhvr>
                                      <p:tavLst>
                                        <p:tav tm="0">
                                          <p:val>
                                            <p:fltVal val="0.500000"/>
                                          </p:val>
                                        </p:tav>
                                        <p:tav tm="100000">
                                          <p:val>
                                            <p:strVal val="#ppt_x"/>
                                          </p:val>
                                        </p:tav>
                                      </p:tavLst>
                                    </p:anim>
                                    <p:anim calcmode="lin" valueType="num">
                                      <p:cBhvr>
                                        <p:cTn id="18" dur="500" fill="hold"/>
                                        <p:tgtEl>
                                          <p:spTgt spid="20"/>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636588" y="419100"/>
            <a:ext cx="3622675" cy="58420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概 </a:t>
            </a:r>
            <a:r>
              <a:rPr kumimoji="0" lang="zh-CN" altLang="en-US" sz="32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述</a:t>
            </a:r>
            <a:r>
              <a:rPr kumimoji="0" lang="en-US" altLang="zh-CN" sz="32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a:t>
            </a:r>
            <a:r>
              <a:rPr kumimoji="0" lang="zh-CN" altLang="en-US" sz="3200" b="1" i="0" u="none" strike="noStrike" kern="120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面</a:t>
            </a:r>
            <a:r>
              <a:rPr kumimoji="0" lang="zh-CN" altLang="en-US" sz="32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rPr>
              <a:t>包的分类</a:t>
            </a:r>
            <a:endParaRPr kumimoji="0" lang="zh-CN" altLang="zh-CN" sz="32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椭圆 11"/>
          <p:cNvSpPr/>
          <p:nvPr/>
        </p:nvSpPr>
        <p:spPr>
          <a:xfrm>
            <a:off x="9783763" y="500063"/>
            <a:ext cx="1397000" cy="1397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椭圆 13"/>
          <p:cNvSpPr/>
          <p:nvPr/>
        </p:nvSpPr>
        <p:spPr>
          <a:xfrm>
            <a:off x="9809163" y="88900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50" name="直接连接符 49"/>
          <p:cNvCxnSpPr/>
          <p:nvPr/>
        </p:nvCxnSpPr>
        <p:spPr>
          <a:xfrm flipH="1">
            <a:off x="7899400" y="4506913"/>
            <a:ext cx="5540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6346825" y="5664200"/>
            <a:ext cx="116998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581400" y="4497388"/>
            <a:ext cx="5540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3608388" y="2879725"/>
            <a:ext cx="5540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53"/>
          <p:cNvGrpSpPr/>
          <p:nvPr/>
        </p:nvGrpSpPr>
        <p:grpSpPr>
          <a:xfrm>
            <a:off x="4791075" y="1624013"/>
            <a:ext cx="942975" cy="238125"/>
            <a:chOff x="4470269" y="1661160"/>
            <a:chExt cx="1290451" cy="262890"/>
          </a:xfrm>
        </p:grpSpPr>
        <p:cxnSp>
          <p:nvCxnSpPr>
            <p:cNvPr id="55" name="直接连接符 54"/>
            <p:cNvCxnSpPr/>
            <p:nvPr/>
          </p:nvCxnSpPr>
          <p:spPr>
            <a:xfrm flipH="1" flipV="1">
              <a:off x="5410952" y="1661160"/>
              <a:ext cx="349768"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4470269" y="1662912"/>
              <a:ext cx="94285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56"/>
          <p:cNvGrpSpPr/>
          <p:nvPr/>
        </p:nvGrpSpPr>
        <p:grpSpPr>
          <a:xfrm>
            <a:off x="6820278" y="2603055"/>
            <a:ext cx="1090253" cy="953221"/>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1"/>
            <p:cNvSpPr txBox="1"/>
            <p:nvPr/>
          </p:nvSpPr>
          <p:spPr>
            <a:xfrm>
              <a:off x="7024263" y="2809108"/>
              <a:ext cx="820724" cy="645103"/>
            </a:xfrm>
            <a:prstGeom prst="rect">
              <a:avLst/>
            </a:prstGeom>
            <a:noFill/>
            <a:ln w="38100">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02</a:t>
              </a:r>
              <a:endParaRPr kumimoji="0" lang="zh-CN" altLang="en-US" sz="3200" b="0" i="0" u="none" strike="noStrike" kern="1200" cap="none" spc="0" normalizeH="0" baseline="-300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59"/>
          <p:cNvGrpSpPr/>
          <p:nvPr/>
        </p:nvGrpSpPr>
        <p:grpSpPr>
          <a:xfrm>
            <a:off x="5492720" y="1850323"/>
            <a:ext cx="1090253" cy="953223"/>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5525852" y="1879080"/>
              <a:ext cx="1203960" cy="1051560"/>
            </a:xfrm>
            <a:prstGeom prst="hexagon">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4"/>
            <p:cNvSpPr txBox="1"/>
            <p:nvPr/>
          </p:nvSpPr>
          <p:spPr>
            <a:xfrm>
              <a:off x="5686670" y="1989361"/>
              <a:ext cx="882325" cy="753751"/>
            </a:xfrm>
            <a:prstGeom prst="rect">
              <a:avLst/>
            </a:prstGeom>
            <a:noFill/>
            <a:ln w="38100">
              <a:noFill/>
            </a:ln>
          </p:spPr>
          <p:txBody>
            <a:bodyPr>
              <a:sp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01</a:t>
              </a:r>
              <a:endParaRPr kumimoji="0" lang="zh-CN" altLang="en-US" sz="3200" b="0" i="0" u="none" strike="noStrike" kern="1200" cap="none" spc="0" normalizeH="0" baseline="-300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组合 62"/>
          <p:cNvGrpSpPr/>
          <p:nvPr/>
        </p:nvGrpSpPr>
        <p:grpSpPr>
          <a:xfrm>
            <a:off x="6809371" y="4030985"/>
            <a:ext cx="1090253" cy="95322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6842760" y="4008870"/>
              <a:ext cx="1203960" cy="1051560"/>
            </a:xfrm>
            <a:prstGeom prst="hexagon">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67"/>
            <p:cNvSpPr txBox="1"/>
            <p:nvPr/>
          </p:nvSpPr>
          <p:spPr>
            <a:xfrm>
              <a:off x="6981635" y="4119151"/>
              <a:ext cx="926211" cy="753751"/>
            </a:xfrm>
            <a:prstGeom prst="rect">
              <a:avLst/>
            </a:prstGeom>
            <a:noFill/>
            <a:ln w="38100">
              <a:noFill/>
            </a:ln>
          </p:spPr>
          <p:txBody>
            <a:bodyPr>
              <a:sp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03</a:t>
              </a:r>
              <a:endParaRPr kumimoji="0" lang="zh-CN" altLang="en-US" sz="3200" b="0" i="0" u="none" strike="noStrike" kern="1200" cap="none" spc="0" normalizeH="0" baseline="-300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65"/>
          <p:cNvGrpSpPr/>
          <p:nvPr/>
        </p:nvGrpSpPr>
        <p:grpSpPr>
          <a:xfrm>
            <a:off x="4134975" y="4019335"/>
            <a:ext cx="1090253" cy="953223"/>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0"/>
            <p:cNvSpPr txBox="1"/>
            <p:nvPr/>
          </p:nvSpPr>
          <p:spPr>
            <a:xfrm>
              <a:off x="4397859" y="4183708"/>
              <a:ext cx="820724" cy="753751"/>
            </a:xfrm>
            <a:prstGeom prst="rect">
              <a:avLst/>
            </a:prstGeom>
            <a:noFill/>
            <a:ln w="38100">
              <a:noFill/>
            </a:ln>
          </p:spPr>
          <p:txBody>
            <a:bodyPr>
              <a:sp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05</a:t>
              </a:r>
              <a:endParaRPr kumimoji="0" lang="zh-CN" altLang="en-US" sz="3200" b="0" i="0" u="none" strike="noStrike" kern="1200" cap="none" spc="0" normalizeH="0" baseline="-300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8" name="组合 68"/>
          <p:cNvGrpSpPr/>
          <p:nvPr/>
        </p:nvGrpSpPr>
        <p:grpSpPr>
          <a:xfrm>
            <a:off x="4162711" y="2564903"/>
            <a:ext cx="1090253" cy="953221"/>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4206240" y="2637270"/>
              <a:ext cx="1203960" cy="1051560"/>
            </a:xfrm>
            <a:prstGeom prst="hexagon">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3"/>
            <p:cNvSpPr txBox="1"/>
            <p:nvPr/>
          </p:nvSpPr>
          <p:spPr>
            <a:xfrm>
              <a:off x="4387743" y="2809108"/>
              <a:ext cx="820724" cy="645103"/>
            </a:xfrm>
            <a:prstGeom prst="rect">
              <a:avLst/>
            </a:prstGeom>
            <a:noFill/>
            <a:ln w="38100">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06</a:t>
              </a:r>
              <a:endParaRPr kumimoji="0" lang="zh-CN" altLang="en-US" sz="3200" b="0" i="0" u="none" strike="noStrike" kern="1200" cap="none" spc="0" normalizeH="0" baseline="-300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3462338" y="1412875"/>
            <a:ext cx="1104900" cy="309563"/>
          </a:xfrm>
          <a:prstGeom prst="rect">
            <a:avLst/>
          </a:prstGeom>
        </p:spPr>
        <p:txBody>
          <a:bodyPr wrap="none" lIns="82816" tIns="41408" rIns="82816" bIns="4140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465"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按口感分类</a:t>
            </a:r>
            <a:endParaRPr kumimoji="0" lang="zh-CN" altLang="zh-CN" sz="1465"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3" name="矩形 47"/>
          <p:cNvSpPr/>
          <p:nvPr/>
        </p:nvSpPr>
        <p:spPr>
          <a:xfrm>
            <a:off x="1774825" y="1743075"/>
            <a:ext cx="2979738" cy="300038"/>
          </a:xfrm>
          <a:prstGeom prst="rect">
            <a:avLst/>
          </a:prstGeom>
          <a:noFill/>
          <a:ln w="9525">
            <a:noFill/>
          </a:ln>
        </p:spPr>
        <p:txBody>
          <a:bodyPr lIns="82816" tIns="41408" rIns="82816" bIns="41408">
            <a:spAutoFit/>
          </a:bodyPr>
          <a:p>
            <a:pPr>
              <a:spcBef>
                <a:spcPct val="20000"/>
              </a:spcBef>
            </a:pP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软质面包</a:t>
            </a:r>
            <a:r>
              <a:rPr lang="en-US" altLang="zh-CN" sz="1400" dirty="0">
                <a:latin typeface="微软雅黑" panose="020B0503020204020204" pitchFamily="34" charset="-122"/>
                <a:ea typeface="微软雅黑" panose="020B0503020204020204" pitchFamily="34" charset="-122"/>
                <a:sym typeface="Calibri" panose="020F0502020204030204" pitchFamily="34" charset="0"/>
              </a:rPr>
              <a:t>   </a:t>
            </a: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硬质面包</a:t>
            </a:r>
            <a:r>
              <a:rPr lang="en-US" altLang="zh-CN" sz="1400" dirty="0">
                <a:latin typeface="微软雅黑" panose="020B0503020204020204" pitchFamily="34" charset="-122"/>
                <a:ea typeface="微软雅黑" panose="020B0503020204020204" pitchFamily="34" charset="-122"/>
                <a:sym typeface="Calibri" panose="020F0502020204030204" pitchFamily="34" charset="0"/>
              </a:rPr>
              <a:t>   </a:t>
            </a: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松制面包</a:t>
            </a:r>
            <a:endParaRPr lang="zh-CN" altLang="zh-CN"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74" name="矩形 73"/>
          <p:cNvSpPr/>
          <p:nvPr/>
        </p:nvSpPr>
        <p:spPr>
          <a:xfrm>
            <a:off x="2432050" y="2668588"/>
            <a:ext cx="1104900" cy="309563"/>
          </a:xfrm>
          <a:prstGeom prst="rect">
            <a:avLst/>
          </a:prstGeom>
        </p:spPr>
        <p:txBody>
          <a:bodyPr wrap="none" lIns="82816" tIns="41408" rIns="82816" bIns="41408">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zh-CN" sz="1465"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按地域分类</a:t>
            </a:r>
            <a:endParaRPr kumimoji="0" lang="en-US" altLang="zh-CN" sz="1465"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5" name="矩形 47"/>
          <p:cNvSpPr/>
          <p:nvPr/>
        </p:nvSpPr>
        <p:spPr>
          <a:xfrm>
            <a:off x="1619250" y="2982913"/>
            <a:ext cx="1865313" cy="557212"/>
          </a:xfrm>
          <a:prstGeom prst="rect">
            <a:avLst/>
          </a:prstGeom>
          <a:noFill/>
          <a:ln w="9525">
            <a:noFill/>
          </a:ln>
        </p:spPr>
        <p:txBody>
          <a:bodyPr lIns="82816" tIns="41408" rIns="82816" bIns="41408">
            <a:spAutoFit/>
          </a:bodyPr>
          <a:p>
            <a:pPr>
              <a:spcBef>
                <a:spcPct val="20000"/>
              </a:spcBef>
            </a:pP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法式面包</a:t>
            </a:r>
            <a:r>
              <a:rPr lang="en-US" altLang="zh-CN" sz="1400" dirty="0">
                <a:latin typeface="微软雅黑" panose="020B0503020204020204" pitchFamily="34" charset="-122"/>
                <a:ea typeface="微软雅黑" panose="020B0503020204020204" pitchFamily="34" charset="-122"/>
                <a:sym typeface="Calibri" panose="020F0502020204030204" pitchFamily="34" charset="0"/>
              </a:rPr>
              <a:t>    </a:t>
            </a: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德式面包</a:t>
            </a:r>
            <a:endParaRPr lang="zh-CN" altLang="zh-CN" sz="1400" dirty="0">
              <a:latin typeface="微软雅黑" panose="020B0503020204020204" pitchFamily="34" charset="-122"/>
              <a:ea typeface="微软雅黑" panose="020B0503020204020204" pitchFamily="34" charset="-122"/>
              <a:sym typeface="Calibri" panose="020F0502020204030204" pitchFamily="34" charset="0"/>
            </a:endParaRPr>
          </a:p>
          <a:p>
            <a:pPr>
              <a:spcBef>
                <a:spcPct val="20000"/>
              </a:spcBef>
            </a:pP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意式面包</a:t>
            </a:r>
            <a:r>
              <a:rPr lang="en-US" altLang="zh-CN" sz="1400" dirty="0">
                <a:latin typeface="微软雅黑" panose="020B0503020204020204" pitchFamily="34" charset="-122"/>
                <a:ea typeface="微软雅黑" panose="020B0503020204020204" pitchFamily="34" charset="-122"/>
                <a:sym typeface="Calibri" panose="020F0502020204030204" pitchFamily="34" charset="0"/>
              </a:rPr>
              <a:t>    </a:t>
            </a: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英式面包</a:t>
            </a:r>
            <a:endParaRPr lang="zh-CN" altLang="zh-CN"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76" name="矩形 75"/>
          <p:cNvSpPr/>
          <p:nvPr/>
        </p:nvSpPr>
        <p:spPr>
          <a:xfrm>
            <a:off x="2405063" y="4167188"/>
            <a:ext cx="1104900" cy="309563"/>
          </a:xfrm>
          <a:prstGeom prst="rect">
            <a:avLst/>
          </a:prstGeom>
        </p:spPr>
        <p:txBody>
          <a:bodyPr wrap="none" lIns="82816" tIns="41408" rIns="82816" bIns="41408">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zh-CN" sz="1465"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按原料分类</a:t>
            </a:r>
            <a:endParaRPr kumimoji="0" lang="en-US" altLang="zh-CN" sz="1465"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7" name="矩形 47"/>
          <p:cNvSpPr/>
          <p:nvPr/>
        </p:nvSpPr>
        <p:spPr>
          <a:xfrm>
            <a:off x="1547813" y="4506913"/>
            <a:ext cx="1919287" cy="557212"/>
          </a:xfrm>
          <a:prstGeom prst="rect">
            <a:avLst/>
          </a:prstGeom>
          <a:noFill/>
          <a:ln w="9525">
            <a:noFill/>
          </a:ln>
        </p:spPr>
        <p:txBody>
          <a:bodyPr lIns="82816" tIns="41408" rIns="82816" bIns="41408">
            <a:spAutoFit/>
          </a:bodyPr>
          <a:p>
            <a:pPr>
              <a:spcBef>
                <a:spcPct val="20000"/>
              </a:spcBef>
            </a:pP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全麦面包</a:t>
            </a:r>
            <a:r>
              <a:rPr lang="en-US" altLang="zh-CN" sz="1400" dirty="0">
                <a:latin typeface="微软雅黑" panose="020B0503020204020204" pitchFamily="34" charset="-122"/>
                <a:ea typeface="微软雅黑" panose="020B0503020204020204" pitchFamily="34" charset="-122"/>
                <a:sym typeface="Calibri" panose="020F0502020204030204" pitchFamily="34" charset="0"/>
              </a:rPr>
              <a:t>    </a:t>
            </a: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白面包</a:t>
            </a:r>
            <a:endParaRPr lang="zh-CN" altLang="zh-CN" sz="1400" dirty="0">
              <a:latin typeface="微软雅黑" panose="020B0503020204020204" pitchFamily="34" charset="-122"/>
              <a:ea typeface="微软雅黑" panose="020B0503020204020204" pitchFamily="34" charset="-122"/>
              <a:sym typeface="Calibri" panose="020F0502020204030204" pitchFamily="34" charset="0"/>
            </a:endParaRPr>
          </a:p>
          <a:p>
            <a:pPr>
              <a:spcBef>
                <a:spcPct val="20000"/>
              </a:spcBef>
            </a:pP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杂粮面包</a:t>
            </a:r>
            <a:r>
              <a:rPr lang="en-US" altLang="zh-CN" sz="1400" dirty="0">
                <a:latin typeface="微软雅黑" panose="020B0503020204020204" pitchFamily="34" charset="-122"/>
                <a:ea typeface="微软雅黑" panose="020B0503020204020204" pitchFamily="34" charset="-122"/>
                <a:sym typeface="Calibri" panose="020F0502020204030204" pitchFamily="34" charset="0"/>
              </a:rPr>
              <a:t>    </a:t>
            </a: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黑麦面包</a:t>
            </a:r>
            <a:endParaRPr lang="zh-CN" altLang="zh-CN"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78" name="矩形 77"/>
          <p:cNvSpPr/>
          <p:nvPr/>
        </p:nvSpPr>
        <p:spPr>
          <a:xfrm>
            <a:off x="8485188" y="2171700"/>
            <a:ext cx="1479550" cy="309563"/>
          </a:xfrm>
          <a:prstGeom prst="rect">
            <a:avLst/>
          </a:prstGeom>
        </p:spPr>
        <p:txBody>
          <a:bodyPr wrap="none" lIns="82816" tIns="41408" rIns="82816" bIns="41408">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465"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按酵母种类分类</a:t>
            </a:r>
            <a:endParaRPr kumimoji="0" lang="zh-CN" altLang="zh-CN" sz="1465"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9" name="矩形 47"/>
          <p:cNvSpPr/>
          <p:nvPr/>
        </p:nvSpPr>
        <p:spPr>
          <a:xfrm>
            <a:off x="8507413" y="2516188"/>
            <a:ext cx="2428875" cy="815975"/>
          </a:xfrm>
          <a:prstGeom prst="rect">
            <a:avLst/>
          </a:prstGeom>
          <a:noFill/>
          <a:ln w="9525">
            <a:noFill/>
          </a:ln>
        </p:spPr>
        <p:txBody>
          <a:bodyPr lIns="82816" tIns="41408" rIns="82816" bIns="41408">
            <a:spAutoFit/>
          </a:bodyPr>
          <a:p>
            <a:pPr>
              <a:spcBef>
                <a:spcPct val="20000"/>
              </a:spcBef>
            </a:pP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人工酵母面包</a:t>
            </a:r>
            <a:endParaRPr lang="zh-CN" altLang="zh-CN" sz="1400" dirty="0">
              <a:latin typeface="微软雅黑" panose="020B0503020204020204" pitchFamily="34" charset="-122"/>
              <a:ea typeface="微软雅黑" panose="020B0503020204020204" pitchFamily="34" charset="-122"/>
              <a:sym typeface="Calibri" panose="020F0502020204030204" pitchFamily="34" charset="0"/>
            </a:endParaRPr>
          </a:p>
          <a:p>
            <a:pPr>
              <a:spcBef>
                <a:spcPct val="20000"/>
              </a:spcBef>
            </a:pP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天然酵母面包</a:t>
            </a:r>
            <a:endParaRPr lang="zh-CN" altLang="zh-CN" sz="1400" dirty="0">
              <a:latin typeface="微软雅黑" panose="020B0503020204020204" pitchFamily="34" charset="-122"/>
              <a:ea typeface="微软雅黑" panose="020B0503020204020204" pitchFamily="34" charset="-122"/>
              <a:sym typeface="Calibri" panose="020F0502020204030204" pitchFamily="34" charset="0"/>
            </a:endParaRPr>
          </a:p>
          <a:p>
            <a:pPr>
              <a:spcBef>
                <a:spcPct val="20000"/>
              </a:spcBef>
            </a:pP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人工、天然酵母混合面包</a:t>
            </a:r>
            <a:endParaRPr lang="zh-CN" altLang="zh-CN"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80" name="矩形 79"/>
          <p:cNvSpPr/>
          <p:nvPr/>
        </p:nvSpPr>
        <p:spPr>
          <a:xfrm>
            <a:off x="8701088" y="3895725"/>
            <a:ext cx="1104900" cy="309563"/>
          </a:xfrm>
          <a:prstGeom prst="rect">
            <a:avLst/>
          </a:prstGeom>
        </p:spPr>
        <p:txBody>
          <a:bodyPr wrap="none" lIns="82816" tIns="41408" rIns="82816" bIns="41408">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zh-CN" sz="1465"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按用途分类</a:t>
            </a:r>
            <a:endParaRPr kumimoji="0" lang="en-US" altLang="zh-CN" sz="1465"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1" name="矩形 47"/>
          <p:cNvSpPr/>
          <p:nvPr/>
        </p:nvSpPr>
        <p:spPr>
          <a:xfrm>
            <a:off x="8526463" y="4240213"/>
            <a:ext cx="2428875" cy="558800"/>
          </a:xfrm>
          <a:prstGeom prst="rect">
            <a:avLst/>
          </a:prstGeom>
          <a:noFill/>
          <a:ln w="9525">
            <a:noFill/>
          </a:ln>
        </p:spPr>
        <p:txBody>
          <a:bodyPr lIns="82816" tIns="41408" rIns="82816" bIns="41408">
            <a:spAutoFit/>
          </a:bodyPr>
          <a:p>
            <a:pPr>
              <a:spcBef>
                <a:spcPct val="20000"/>
              </a:spcBef>
            </a:pP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主食面包</a:t>
            </a:r>
            <a:r>
              <a:rPr lang="en-US" altLang="zh-CN" sz="1400" dirty="0">
                <a:latin typeface="微软雅黑" panose="020B0503020204020204" pitchFamily="34" charset="-122"/>
                <a:ea typeface="微软雅黑" panose="020B0503020204020204" pitchFamily="34" charset="-122"/>
                <a:sym typeface="Calibri" panose="020F0502020204030204" pitchFamily="34" charset="0"/>
              </a:rPr>
              <a:t>  </a:t>
            </a: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餐包</a:t>
            </a:r>
            <a:r>
              <a:rPr lang="en-US" altLang="zh-CN" sz="1400" dirty="0">
                <a:latin typeface="微软雅黑" panose="020B0503020204020204" pitchFamily="34" charset="-122"/>
                <a:ea typeface="微软雅黑" panose="020B0503020204020204" pitchFamily="34" charset="-122"/>
                <a:sym typeface="Calibri" panose="020F0502020204030204" pitchFamily="34" charset="0"/>
              </a:rPr>
              <a:t>   </a:t>
            </a:r>
            <a:endParaRPr lang="en-US" altLang="zh-CN" sz="1400" dirty="0">
              <a:latin typeface="微软雅黑" panose="020B0503020204020204" pitchFamily="34" charset="-122"/>
              <a:ea typeface="微软雅黑" panose="020B0503020204020204" pitchFamily="34" charset="-122"/>
              <a:sym typeface="Calibri" panose="020F0502020204030204" pitchFamily="34" charset="0"/>
            </a:endParaRPr>
          </a:p>
          <a:p>
            <a:pPr>
              <a:spcBef>
                <a:spcPct val="20000"/>
              </a:spcBef>
            </a:pP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点心面包</a:t>
            </a:r>
            <a:r>
              <a:rPr lang="en-US" altLang="zh-CN" sz="1400" dirty="0">
                <a:latin typeface="微软雅黑" panose="020B0503020204020204" pitchFamily="34" charset="-122"/>
                <a:ea typeface="微软雅黑" panose="020B0503020204020204" pitchFamily="34" charset="-122"/>
                <a:sym typeface="Calibri" panose="020F0502020204030204" pitchFamily="34" charset="0"/>
              </a:rPr>
              <a:t>  </a:t>
            </a: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快餐面包</a:t>
            </a:r>
            <a:endParaRPr lang="zh-CN" altLang="zh-CN" sz="14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82" name="矩形 81"/>
          <p:cNvSpPr/>
          <p:nvPr/>
        </p:nvSpPr>
        <p:spPr>
          <a:xfrm>
            <a:off x="7761288" y="5195888"/>
            <a:ext cx="1104900" cy="309563"/>
          </a:xfrm>
          <a:prstGeom prst="rect">
            <a:avLst/>
          </a:prstGeom>
        </p:spPr>
        <p:txBody>
          <a:bodyPr wrap="none" lIns="82816" tIns="41408" rIns="82816" bIns="41408">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zh-CN" sz="1465"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按造型分类</a:t>
            </a:r>
            <a:endParaRPr kumimoji="0" lang="en-US" altLang="zh-CN" sz="1465"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3" name="矩形 47"/>
          <p:cNvSpPr/>
          <p:nvPr/>
        </p:nvSpPr>
        <p:spPr>
          <a:xfrm>
            <a:off x="7596188" y="5541963"/>
            <a:ext cx="2932112" cy="298450"/>
          </a:xfrm>
          <a:prstGeom prst="rect">
            <a:avLst/>
          </a:prstGeom>
          <a:noFill/>
          <a:ln w="9525">
            <a:noFill/>
          </a:ln>
        </p:spPr>
        <p:txBody>
          <a:bodyPr lIns="82816" tIns="41408" rIns="82816" bIns="41408">
            <a:spAutoFit/>
          </a:bodyPr>
          <a:p>
            <a:pPr>
              <a:spcBef>
                <a:spcPct val="20000"/>
              </a:spcBef>
            </a:pP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吐司状</a:t>
            </a:r>
            <a:r>
              <a:rPr lang="en-US" altLang="zh-CN" sz="1400" dirty="0">
                <a:latin typeface="微软雅黑" panose="020B0503020204020204" pitchFamily="34" charset="-122"/>
                <a:ea typeface="微软雅黑" panose="020B0503020204020204" pitchFamily="34" charset="-122"/>
                <a:sym typeface="Calibri" panose="020F0502020204030204" pitchFamily="34" charset="0"/>
              </a:rPr>
              <a:t>   </a:t>
            </a: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扁平状</a:t>
            </a:r>
            <a:r>
              <a:rPr lang="en-US" altLang="zh-CN" sz="1400" dirty="0">
                <a:latin typeface="微软雅黑" panose="020B0503020204020204" pitchFamily="34" charset="-122"/>
                <a:ea typeface="微软雅黑" panose="020B0503020204020204" pitchFamily="34" charset="-122"/>
                <a:sym typeface="Calibri" panose="020F0502020204030204" pitchFamily="34" charset="0"/>
              </a:rPr>
              <a:t>  </a:t>
            </a: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棍子状</a:t>
            </a:r>
            <a:r>
              <a:rPr lang="en-US" altLang="zh-CN" sz="1400" dirty="0">
                <a:latin typeface="微软雅黑" panose="020B0503020204020204" pitchFamily="34" charset="-122"/>
                <a:ea typeface="微软雅黑" panose="020B0503020204020204" pitchFamily="34" charset="-122"/>
                <a:sym typeface="Calibri" panose="020F0502020204030204" pitchFamily="34" charset="0"/>
              </a:rPr>
              <a:t>   </a:t>
            </a:r>
            <a:r>
              <a:rPr lang="zh-CN" altLang="zh-CN" sz="1400" dirty="0">
                <a:latin typeface="微软雅黑" panose="020B0503020204020204" pitchFamily="34" charset="-122"/>
                <a:ea typeface="微软雅黑" panose="020B0503020204020204" pitchFamily="34" charset="-122"/>
                <a:sym typeface="Calibri" panose="020F0502020204030204" pitchFamily="34" charset="0"/>
              </a:rPr>
              <a:t>牛角状</a:t>
            </a:r>
            <a:endParaRPr lang="zh-CN" altLang="zh-CN" sz="1400" dirty="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9" name="组合 83"/>
          <p:cNvGrpSpPr/>
          <p:nvPr/>
        </p:nvGrpSpPr>
        <p:grpSpPr>
          <a:xfrm flipH="1">
            <a:off x="7664450" y="2378075"/>
            <a:ext cx="800100" cy="238125"/>
            <a:chOff x="4255294" y="1661160"/>
            <a:chExt cx="1505426" cy="262890"/>
          </a:xfrm>
        </p:grpSpPr>
        <p:cxnSp>
          <p:nvCxnSpPr>
            <p:cNvPr id="85" name="直接连接符 84"/>
            <p:cNvCxnSpPr/>
            <p:nvPr/>
          </p:nvCxnSpPr>
          <p:spPr>
            <a:xfrm flipH="1" flipV="1">
              <a:off x="5411245" y="1661160"/>
              <a:ext cx="349475"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2913"/>
              <a:ext cx="115595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89"/>
          <p:cNvGrpSpPr/>
          <p:nvPr/>
        </p:nvGrpSpPr>
        <p:grpSpPr>
          <a:xfrm>
            <a:off x="5492720" y="4718367"/>
            <a:ext cx="1090253" cy="953221"/>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91" name="六边形 90"/>
            <p:cNvSpPr/>
            <p:nvPr/>
          </p:nvSpPr>
          <p:spPr>
            <a:xfrm>
              <a:off x="5525852" y="4683240"/>
              <a:ext cx="1203960" cy="1051560"/>
            </a:xfrm>
            <a:prstGeom prst="hexagon">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2" name="文本框 76"/>
            <p:cNvSpPr txBox="1"/>
            <p:nvPr/>
          </p:nvSpPr>
          <p:spPr>
            <a:xfrm>
              <a:off x="5693284" y="4855078"/>
              <a:ext cx="820724" cy="645103"/>
            </a:xfrm>
            <a:prstGeom prst="rect">
              <a:avLst/>
            </a:prstGeom>
            <a:noFill/>
            <a:ln w="38100">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04</a:t>
              </a:r>
              <a:endParaRPr kumimoji="0" lang="zh-CN" altLang="en-US" sz="3200" b="0" i="0" u="none" strike="noStrike" kern="1200" cap="none" spc="0" normalizeH="0" baseline="-300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250"/>
                            </p:stCondLst>
                            <p:childTnLst>
                              <p:par>
                                <p:cTn id="10" presetID="22" presetClass="entr" presetSubtype="2"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right)">
                                      <p:cBhvr>
                                        <p:cTn id="16" dur="500"/>
                                        <p:tgtEl>
                                          <p:spTgt spid="72"/>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right)">
                                      <p:cBhvr>
                                        <p:cTn id="19" dur="500"/>
                                        <p:tgtEl>
                                          <p:spTgt spid="73"/>
                                        </p:tgtEl>
                                      </p:cBhvr>
                                    </p:animEffect>
                                  </p:childTnLst>
                                </p:cTn>
                              </p:par>
                            </p:childTnLst>
                          </p:cTn>
                        </p:par>
                        <p:par>
                          <p:cTn id="20" fill="hold">
                            <p:stCondLst>
                              <p:cond delay="2500"/>
                            </p:stCondLst>
                            <p:childTnLst>
                              <p:par>
                                <p:cTn id="21" presetID="2" presetClass="entr" presetSubtype="2"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250" fill="hold"/>
                                        <p:tgtEl>
                                          <p:spTgt spid="3"/>
                                        </p:tgtEl>
                                        <p:attrNameLst>
                                          <p:attrName>ppt_x</p:attrName>
                                        </p:attrNameLst>
                                      </p:cBhvr>
                                      <p:tavLst>
                                        <p:tav tm="0">
                                          <p:val>
                                            <p:strVal val="1+#ppt_w/2"/>
                                          </p:val>
                                        </p:tav>
                                        <p:tav tm="100000">
                                          <p:val>
                                            <p:strVal val="#ppt_x"/>
                                          </p:val>
                                        </p:tav>
                                      </p:tavLst>
                                    </p:anim>
                                    <p:anim calcmode="lin" valueType="num">
                                      <p:cBhvr additive="base">
                                        <p:cTn id="24" dur="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325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3750"/>
                            </p:stCondLst>
                            <p:childTnLst>
                              <p:par>
                                <p:cTn id="30" presetID="22" presetClass="entr" presetSubtype="8" fill="hold" grpId="0" nodeType="after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ipe(left)">
                                      <p:cBhvr>
                                        <p:cTn id="32" dur="500"/>
                                        <p:tgtEl>
                                          <p:spTgt spid="7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wipe(left)">
                                      <p:cBhvr>
                                        <p:cTn id="35" dur="500"/>
                                        <p:tgtEl>
                                          <p:spTgt spid="79"/>
                                        </p:tgtEl>
                                      </p:cBhvr>
                                    </p:animEffect>
                                  </p:childTnLst>
                                </p:cTn>
                              </p:par>
                            </p:childTnLst>
                          </p:cTn>
                        </p:par>
                        <p:par>
                          <p:cTn id="36" fill="hold">
                            <p:stCondLst>
                              <p:cond delay="4250"/>
                            </p:stCondLst>
                            <p:childTnLst>
                              <p:par>
                                <p:cTn id="37" presetID="2" presetClass="entr" presetSubtype="2" fill="hold" nodeType="afterEffect">
                                  <p:stCondLst>
                                    <p:cond delay="25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250" fill="hold"/>
                                        <p:tgtEl>
                                          <p:spTgt spid="5"/>
                                        </p:tgtEl>
                                        <p:attrNameLst>
                                          <p:attrName>ppt_x</p:attrName>
                                        </p:attrNameLst>
                                      </p:cBhvr>
                                      <p:tavLst>
                                        <p:tav tm="0">
                                          <p:val>
                                            <p:strVal val="1+#ppt_w/2"/>
                                          </p:val>
                                        </p:tav>
                                        <p:tav tm="100000">
                                          <p:val>
                                            <p:strVal val="#ppt_x"/>
                                          </p:val>
                                        </p:tav>
                                      </p:tavLst>
                                    </p:anim>
                                    <p:anim calcmode="lin" valueType="num">
                                      <p:cBhvr additive="base">
                                        <p:cTn id="40" dur="250" fill="hold"/>
                                        <p:tgtEl>
                                          <p:spTgt spid="5"/>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childTnLst>
                          </p:cTn>
                        </p:par>
                        <p:par>
                          <p:cTn id="45" fill="hold">
                            <p:stCondLst>
                              <p:cond delay="5500"/>
                            </p:stCondLst>
                            <p:childTnLst>
                              <p:par>
                                <p:cTn id="46" presetID="22" presetClass="entr" presetSubtype="8" fill="hold" grpId="0"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wipe(left)">
                                      <p:cBhvr>
                                        <p:cTn id="48" dur="500"/>
                                        <p:tgtEl>
                                          <p:spTgt spid="8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left)">
                                      <p:cBhvr>
                                        <p:cTn id="51" dur="500"/>
                                        <p:tgtEl>
                                          <p:spTgt spid="81"/>
                                        </p:tgtEl>
                                      </p:cBhvr>
                                    </p:animEffect>
                                  </p:childTnLst>
                                </p:cTn>
                              </p:par>
                            </p:childTnLst>
                          </p:cTn>
                        </p:par>
                        <p:par>
                          <p:cTn id="52" fill="hold">
                            <p:stCondLst>
                              <p:cond delay="6000"/>
                            </p:stCondLst>
                            <p:childTnLst>
                              <p:par>
                                <p:cTn id="53" presetID="2" presetClass="entr" presetSubtype="4" fill="hold" nodeType="afterEffect">
                                  <p:stCondLst>
                                    <p:cond delay="25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250" fill="hold"/>
                                        <p:tgtEl>
                                          <p:spTgt spid="10"/>
                                        </p:tgtEl>
                                        <p:attrNameLst>
                                          <p:attrName>ppt_x</p:attrName>
                                        </p:attrNameLst>
                                      </p:cBhvr>
                                      <p:tavLst>
                                        <p:tav tm="0">
                                          <p:val>
                                            <p:strVal val="#ppt_x"/>
                                          </p:val>
                                        </p:tav>
                                        <p:tav tm="100000">
                                          <p:val>
                                            <p:strVal val="#ppt_x"/>
                                          </p:val>
                                        </p:tav>
                                      </p:tavLst>
                                    </p:anim>
                                    <p:anim calcmode="lin" valueType="num">
                                      <p:cBhvr additive="base">
                                        <p:cTn id="56" dur="250" fill="hold"/>
                                        <p:tgtEl>
                                          <p:spTgt spid="10"/>
                                        </p:tgtEl>
                                        <p:attrNameLst>
                                          <p:attrName>ppt_y</p:attrName>
                                        </p:attrNameLst>
                                      </p:cBhvr>
                                      <p:tavLst>
                                        <p:tav tm="0">
                                          <p:val>
                                            <p:strVal val="1+#ppt_h/2"/>
                                          </p:val>
                                        </p:tav>
                                        <p:tav tm="100000">
                                          <p:val>
                                            <p:strVal val="#ppt_y"/>
                                          </p:val>
                                        </p:tav>
                                      </p:tavLst>
                                    </p:anim>
                                  </p:childTnLst>
                                </p:cTn>
                              </p:par>
                            </p:childTnLst>
                          </p:cTn>
                        </p:par>
                        <p:par>
                          <p:cTn id="57" fill="hold">
                            <p:stCondLst>
                              <p:cond delay="6750"/>
                            </p:stCondLst>
                            <p:childTnLst>
                              <p:par>
                                <p:cTn id="58" presetID="22" presetClass="entr" presetSubtype="8" fill="hold"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wipe(left)">
                                      <p:cBhvr>
                                        <p:cTn id="60" dur="500"/>
                                        <p:tgtEl>
                                          <p:spTgt spid="51"/>
                                        </p:tgtEl>
                                      </p:cBhvr>
                                    </p:animEffect>
                                  </p:childTnLst>
                                </p:cTn>
                              </p:par>
                            </p:childTnLst>
                          </p:cTn>
                        </p:par>
                        <p:par>
                          <p:cTn id="61" fill="hold">
                            <p:stCondLst>
                              <p:cond delay="7250"/>
                            </p:stCondLst>
                            <p:childTnLst>
                              <p:par>
                                <p:cTn id="62" presetID="22" presetClass="entr" presetSubtype="8"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wipe(left)">
                                      <p:cBhvr>
                                        <p:cTn id="64" dur="500"/>
                                        <p:tgtEl>
                                          <p:spTgt spid="8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left)">
                                      <p:cBhvr>
                                        <p:cTn id="67" dur="500"/>
                                        <p:tgtEl>
                                          <p:spTgt spid="83"/>
                                        </p:tgtEl>
                                      </p:cBhvr>
                                    </p:animEffect>
                                  </p:childTnLst>
                                </p:cTn>
                              </p:par>
                            </p:childTnLst>
                          </p:cTn>
                        </p:par>
                        <p:par>
                          <p:cTn id="68" fill="hold">
                            <p:stCondLst>
                              <p:cond delay="7750"/>
                            </p:stCondLst>
                            <p:childTnLst>
                              <p:par>
                                <p:cTn id="69" presetID="2" presetClass="entr" presetSubtype="8" fill="hold" nodeType="afterEffect">
                                  <p:stCondLst>
                                    <p:cond delay="25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250" fill="hold"/>
                                        <p:tgtEl>
                                          <p:spTgt spid="6"/>
                                        </p:tgtEl>
                                        <p:attrNameLst>
                                          <p:attrName>ppt_x</p:attrName>
                                        </p:attrNameLst>
                                      </p:cBhvr>
                                      <p:tavLst>
                                        <p:tav tm="0">
                                          <p:val>
                                            <p:strVal val="0-#ppt_w/2"/>
                                          </p:val>
                                        </p:tav>
                                        <p:tav tm="100000">
                                          <p:val>
                                            <p:strVal val="#ppt_x"/>
                                          </p:val>
                                        </p:tav>
                                      </p:tavLst>
                                    </p:anim>
                                    <p:anim calcmode="lin" valueType="num">
                                      <p:cBhvr additive="base">
                                        <p:cTn id="72" dur="250" fill="hold"/>
                                        <p:tgtEl>
                                          <p:spTgt spid="6"/>
                                        </p:tgtEl>
                                        <p:attrNameLst>
                                          <p:attrName>ppt_y</p:attrName>
                                        </p:attrNameLst>
                                      </p:cBhvr>
                                      <p:tavLst>
                                        <p:tav tm="0">
                                          <p:val>
                                            <p:strVal val="#ppt_y"/>
                                          </p:val>
                                        </p:tav>
                                        <p:tav tm="100000">
                                          <p:val>
                                            <p:strVal val="#ppt_y"/>
                                          </p:val>
                                        </p:tav>
                                      </p:tavLst>
                                    </p:anim>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right)">
                                      <p:cBhvr>
                                        <p:cTn id="76" dur="250"/>
                                        <p:tgtEl>
                                          <p:spTgt spid="52"/>
                                        </p:tgtEl>
                                      </p:cBhvr>
                                    </p:animEffect>
                                  </p:childTnLst>
                                </p:cTn>
                              </p:par>
                            </p:childTnLst>
                          </p:cTn>
                        </p:par>
                        <p:par>
                          <p:cTn id="77" fill="hold">
                            <p:stCondLst>
                              <p:cond delay="9000"/>
                            </p:stCondLst>
                            <p:childTnLst>
                              <p:par>
                                <p:cTn id="78" presetID="22" presetClass="entr" presetSubtype="2" fill="hold" grpId="0"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ipe(right)">
                                      <p:cBhvr>
                                        <p:cTn id="80" dur="500"/>
                                        <p:tgtEl>
                                          <p:spTgt spid="76"/>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wipe(right)">
                                      <p:cBhvr>
                                        <p:cTn id="83" dur="500"/>
                                        <p:tgtEl>
                                          <p:spTgt spid="77"/>
                                        </p:tgtEl>
                                      </p:cBhvr>
                                    </p:animEffect>
                                  </p:childTnLst>
                                </p:cTn>
                              </p:par>
                            </p:childTnLst>
                          </p:cTn>
                        </p:par>
                        <p:par>
                          <p:cTn id="84" fill="hold">
                            <p:stCondLst>
                              <p:cond delay="9500"/>
                            </p:stCondLst>
                            <p:childTnLst>
                              <p:par>
                                <p:cTn id="85" presetID="2" presetClass="entr" presetSubtype="8" fill="hold" nodeType="afterEffect">
                                  <p:stCondLst>
                                    <p:cond delay="25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250" fill="hold"/>
                                        <p:tgtEl>
                                          <p:spTgt spid="8"/>
                                        </p:tgtEl>
                                        <p:attrNameLst>
                                          <p:attrName>ppt_x</p:attrName>
                                        </p:attrNameLst>
                                      </p:cBhvr>
                                      <p:tavLst>
                                        <p:tav tm="0">
                                          <p:val>
                                            <p:strVal val="0-#ppt_w/2"/>
                                          </p:val>
                                        </p:tav>
                                        <p:tav tm="100000">
                                          <p:val>
                                            <p:strVal val="#ppt_x"/>
                                          </p:val>
                                        </p:tav>
                                      </p:tavLst>
                                    </p:anim>
                                    <p:anim calcmode="lin" valueType="num">
                                      <p:cBhvr additive="base">
                                        <p:cTn id="88" dur="250" fill="hold"/>
                                        <p:tgtEl>
                                          <p:spTgt spid="8"/>
                                        </p:tgtEl>
                                        <p:attrNameLst>
                                          <p:attrName>ppt_y</p:attrName>
                                        </p:attrNameLst>
                                      </p:cBhvr>
                                      <p:tavLst>
                                        <p:tav tm="0">
                                          <p:val>
                                            <p:strVal val="#ppt_y"/>
                                          </p:val>
                                        </p:tav>
                                        <p:tav tm="100000">
                                          <p:val>
                                            <p:strVal val="#ppt_y"/>
                                          </p:val>
                                        </p:tav>
                                      </p:tavLst>
                                    </p:anim>
                                  </p:childTnLst>
                                </p:cTn>
                              </p:par>
                            </p:childTnLst>
                          </p:cTn>
                        </p:par>
                        <p:par>
                          <p:cTn id="89" fill="hold">
                            <p:stCondLst>
                              <p:cond delay="10250"/>
                            </p:stCondLst>
                            <p:childTnLst>
                              <p:par>
                                <p:cTn id="90" presetID="22" presetClass="entr" presetSubtype="2" fill="hold" nodeType="after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wipe(right)">
                                      <p:cBhvr>
                                        <p:cTn id="92" dur="250"/>
                                        <p:tgtEl>
                                          <p:spTgt spid="53"/>
                                        </p:tgtEl>
                                      </p:cBhvr>
                                    </p:animEffect>
                                  </p:childTnLst>
                                </p:cTn>
                              </p:par>
                            </p:childTnLst>
                          </p:cTn>
                        </p:par>
                        <p:par>
                          <p:cTn id="93" fill="hold">
                            <p:stCondLst>
                              <p:cond delay="10750"/>
                            </p:stCondLst>
                            <p:childTnLst>
                              <p:par>
                                <p:cTn id="94" presetID="22" presetClass="entr" presetSubtype="2" fill="hold" grpId="0" nodeType="after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wipe(right)">
                                      <p:cBhvr>
                                        <p:cTn id="96" dur="500"/>
                                        <p:tgtEl>
                                          <p:spTgt spid="74"/>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wipe(right)">
                                      <p:cBhvr>
                                        <p:cTn id="9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636588" y="419100"/>
            <a:ext cx="2759075" cy="58420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 </a:t>
            </a: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面包生产工艺</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grpSp>
        <p:nvGrpSpPr>
          <p:cNvPr id="2" name="Group 14"/>
          <p:cNvGrpSpPr/>
          <p:nvPr/>
        </p:nvGrpSpPr>
        <p:grpSpPr>
          <a:xfrm>
            <a:off x="4403725" y="1682750"/>
            <a:ext cx="1416050" cy="1619250"/>
            <a:chOff x="5379142" y="2991066"/>
            <a:chExt cx="1414667" cy="1619124"/>
          </a:xfrm>
        </p:grpSpPr>
        <p:sp>
          <p:nvSpPr>
            <p:cNvPr id="44" name="Shape 1723"/>
            <p:cNvSpPr/>
            <p:nvPr/>
          </p:nvSpPr>
          <p:spPr>
            <a:xfrm rot="18900000">
              <a:off x="5379142" y="2991066"/>
              <a:ext cx="1414667" cy="1414353"/>
            </a:xfrm>
            <a:prstGeom prst="roundRect">
              <a:avLst>
                <a:gd name="adj" fmla="val 15000"/>
              </a:avLst>
            </a:prstGeom>
            <a:solidFill>
              <a:schemeClr val="accent3"/>
            </a:solidFill>
            <a:ln w="12700">
              <a:miter lim="400000"/>
            </a:ln>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sp>
          <p:nvSpPr>
            <p:cNvPr id="45" name="Shape 1726"/>
            <p:cNvSpPr/>
            <p:nvPr/>
          </p:nvSpPr>
          <p:spPr>
            <a:xfrm rot="18900000">
              <a:off x="5379142" y="3195838"/>
              <a:ext cx="1414667" cy="1414352"/>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grpSp>
      <p:grpSp>
        <p:nvGrpSpPr>
          <p:cNvPr id="3" name="Group 12"/>
          <p:cNvGrpSpPr/>
          <p:nvPr/>
        </p:nvGrpSpPr>
        <p:grpSpPr>
          <a:xfrm>
            <a:off x="2855913" y="3287713"/>
            <a:ext cx="1416050" cy="1619250"/>
            <a:chOff x="3563871" y="3199409"/>
            <a:chExt cx="1414666" cy="1619124"/>
          </a:xfrm>
        </p:grpSpPr>
        <p:sp>
          <p:nvSpPr>
            <p:cNvPr id="47" name="Shape 1722"/>
            <p:cNvSpPr/>
            <p:nvPr/>
          </p:nvSpPr>
          <p:spPr>
            <a:xfrm rot="8100000">
              <a:off x="3563871" y="3404180"/>
              <a:ext cx="1414666" cy="1414353"/>
            </a:xfrm>
            <a:prstGeom prst="roundRect">
              <a:avLst>
                <a:gd name="adj" fmla="val 15000"/>
              </a:avLst>
            </a:prstGeom>
            <a:solidFill>
              <a:schemeClr val="bg1">
                <a:lumMod val="75000"/>
              </a:schemeClr>
            </a:solidFill>
            <a:ln w="12700">
              <a:miter lim="400000"/>
            </a:ln>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sp>
          <p:nvSpPr>
            <p:cNvPr id="48" name="Shape 1729"/>
            <p:cNvSpPr/>
            <p:nvPr/>
          </p:nvSpPr>
          <p:spPr>
            <a:xfrm rot="8100000">
              <a:off x="3563871" y="3199409"/>
              <a:ext cx="1414666" cy="1414352"/>
            </a:xfrm>
            <a:prstGeom prst="roundRect">
              <a:avLst>
                <a:gd name="adj" fmla="val 15000"/>
              </a:avLst>
            </a:prstGeom>
            <a:solidFill>
              <a:schemeClr val="bg1">
                <a:lumMod val="65000"/>
              </a:schemeClr>
            </a:solidFill>
            <a:ln w="38100" cap="flat">
              <a:solidFill>
                <a:schemeClr val="bg1"/>
              </a:solidFill>
              <a:miter lim="400000"/>
            </a:ln>
            <a:effectLst>
              <a:outerShdw blurRad="127000" dist="38100" dir="8100000" algn="tr" rotWithShape="0">
                <a:prstClr val="black">
                  <a:alpha val="40000"/>
                </a:prstClr>
              </a:outerShdw>
            </a:effectLst>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grpSp>
      <p:grpSp>
        <p:nvGrpSpPr>
          <p:cNvPr id="4" name="Group 11"/>
          <p:cNvGrpSpPr/>
          <p:nvPr/>
        </p:nvGrpSpPr>
        <p:grpSpPr>
          <a:xfrm>
            <a:off x="679450" y="3114675"/>
            <a:ext cx="1414463" cy="1619250"/>
            <a:chOff x="1743076" y="2991066"/>
            <a:chExt cx="1414666" cy="1619124"/>
          </a:xfrm>
        </p:grpSpPr>
        <p:sp>
          <p:nvSpPr>
            <p:cNvPr id="53" name="Shape 1721"/>
            <p:cNvSpPr/>
            <p:nvPr/>
          </p:nvSpPr>
          <p:spPr>
            <a:xfrm rot="18900000">
              <a:off x="1743076" y="2991066"/>
              <a:ext cx="1414666" cy="1414353"/>
            </a:xfrm>
            <a:prstGeom prst="roundRect">
              <a:avLst>
                <a:gd name="adj" fmla="val 15000"/>
              </a:avLst>
            </a:prstGeom>
            <a:solidFill>
              <a:schemeClr val="accent6"/>
            </a:solidFill>
            <a:ln w="12700">
              <a:miter lim="400000"/>
            </a:ln>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sp>
          <p:nvSpPr>
            <p:cNvPr id="54" name="Shape 1732"/>
            <p:cNvSpPr/>
            <p:nvPr/>
          </p:nvSpPr>
          <p:spPr>
            <a:xfrm rot="18900000">
              <a:off x="1743076" y="3195838"/>
              <a:ext cx="1414666" cy="1414352"/>
            </a:xfrm>
            <a:prstGeom prst="roundRect">
              <a:avLst>
                <a:gd name="adj" fmla="val 15000"/>
              </a:avLst>
            </a:prstGeom>
            <a:solidFill>
              <a:schemeClr val="accent6"/>
            </a:solidFill>
            <a:ln w="50800" cap="flat">
              <a:solidFill>
                <a:schemeClr val="bg1"/>
              </a:solidFill>
              <a:miter lim="400000"/>
            </a:ln>
            <a:effectLst>
              <a:outerShdw blurRad="127000" dist="38100" dir="8100000" algn="tr" rotWithShape="0">
                <a:prstClr val="black">
                  <a:alpha val="40000"/>
                </a:prstClr>
              </a:outerShdw>
            </a:effectLst>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grpSp>
      <p:grpSp>
        <p:nvGrpSpPr>
          <p:cNvPr id="5" name="Group 15"/>
          <p:cNvGrpSpPr/>
          <p:nvPr/>
        </p:nvGrpSpPr>
        <p:grpSpPr>
          <a:xfrm>
            <a:off x="6224588" y="3270250"/>
            <a:ext cx="1416050" cy="1619250"/>
            <a:chOff x="7199937" y="3199409"/>
            <a:chExt cx="1414666" cy="1619125"/>
          </a:xfrm>
        </p:grpSpPr>
        <p:sp>
          <p:nvSpPr>
            <p:cNvPr id="56" name="Shape 1724"/>
            <p:cNvSpPr/>
            <p:nvPr/>
          </p:nvSpPr>
          <p:spPr>
            <a:xfrm rot="8100000">
              <a:off x="7199937" y="3404181"/>
              <a:ext cx="1414666" cy="1414353"/>
            </a:xfrm>
            <a:prstGeom prst="roundRect">
              <a:avLst>
                <a:gd name="adj" fmla="val 15000"/>
              </a:avLst>
            </a:prstGeom>
            <a:solidFill>
              <a:schemeClr val="bg1">
                <a:lumMod val="75000"/>
              </a:schemeClr>
            </a:solidFill>
            <a:ln w="12700">
              <a:miter lim="400000"/>
            </a:ln>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sp>
          <p:nvSpPr>
            <p:cNvPr id="57" name="Shape 1735"/>
            <p:cNvSpPr/>
            <p:nvPr/>
          </p:nvSpPr>
          <p:spPr>
            <a:xfrm rot="8100000">
              <a:off x="7199937" y="3199409"/>
              <a:ext cx="1414666" cy="1414354"/>
            </a:xfrm>
            <a:prstGeom prst="roundRect">
              <a:avLst>
                <a:gd name="adj" fmla="val 15000"/>
              </a:avLst>
            </a:prstGeom>
            <a:solidFill>
              <a:schemeClr val="bg1">
                <a:lumMod val="75000"/>
              </a:schemeClr>
            </a:solidFill>
            <a:ln w="38100" cap="flat">
              <a:solidFill>
                <a:schemeClr val="bg1"/>
              </a:solidFill>
              <a:miter lim="400000"/>
            </a:ln>
            <a:effectLst>
              <a:outerShdw blurRad="127000" dist="38100" dir="8100000" algn="tr" rotWithShape="0">
                <a:prstClr val="black">
                  <a:alpha val="40000"/>
                </a:prstClr>
              </a:outerShdw>
            </a:effectLst>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grpSp>
      <p:grpSp>
        <p:nvGrpSpPr>
          <p:cNvPr id="6" name="Group 16"/>
          <p:cNvGrpSpPr/>
          <p:nvPr/>
        </p:nvGrpSpPr>
        <p:grpSpPr>
          <a:xfrm>
            <a:off x="8221663" y="4675188"/>
            <a:ext cx="1414462" cy="1619250"/>
            <a:chOff x="9015209" y="2991066"/>
            <a:chExt cx="1414666" cy="1619124"/>
          </a:xfrm>
        </p:grpSpPr>
        <p:sp>
          <p:nvSpPr>
            <p:cNvPr id="59" name="Shape 1725"/>
            <p:cNvSpPr/>
            <p:nvPr/>
          </p:nvSpPr>
          <p:spPr>
            <a:xfrm rot="18900000">
              <a:off x="9015209" y="2991066"/>
              <a:ext cx="1414666" cy="1414352"/>
            </a:xfrm>
            <a:prstGeom prst="roundRect">
              <a:avLst>
                <a:gd name="adj" fmla="val 15000"/>
              </a:avLst>
            </a:prstGeom>
            <a:solidFill>
              <a:schemeClr val="accent1"/>
            </a:solidFill>
            <a:ln w="12700">
              <a:miter lim="400000"/>
            </a:ln>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sp>
          <p:nvSpPr>
            <p:cNvPr id="60" name="Shape 1738"/>
            <p:cNvSpPr/>
            <p:nvPr/>
          </p:nvSpPr>
          <p:spPr>
            <a:xfrm rot="18900000">
              <a:off x="9015209" y="3195837"/>
              <a:ext cx="1414666" cy="1414353"/>
            </a:xfrm>
            <a:prstGeom prst="roundRect">
              <a:avLst>
                <a:gd name="adj" fmla="val 15000"/>
              </a:avLst>
            </a:pr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grpSp>
      <p:sp>
        <p:nvSpPr>
          <p:cNvPr id="61" name="Text Placeholder 4"/>
          <p:cNvSpPr txBox="1"/>
          <p:nvPr/>
        </p:nvSpPr>
        <p:spPr>
          <a:xfrm>
            <a:off x="806450" y="3754438"/>
            <a:ext cx="1211263" cy="550862"/>
          </a:xfrm>
          <a:prstGeom prst="rect">
            <a:avLst/>
          </a:prstGeom>
          <a:noFill/>
          <a:ln w="9525">
            <a:noFill/>
          </a:ln>
        </p:spPr>
        <p:txBody>
          <a:bodyPr anchor="ctr" anchorCtr="0"/>
          <a:p>
            <a:pPr algn="ctr">
              <a:spcBef>
                <a:spcPct val="20000"/>
              </a:spcBef>
            </a:pPr>
            <a:r>
              <a:rPr lang="zh-CN" altLang="zh-CN" sz="1600" b="1" dirty="0">
                <a:solidFill>
                  <a:schemeClr val="bg1"/>
                </a:solidFill>
                <a:latin typeface="微软雅黑" panose="020B0503020204020204" pitchFamily="34" charset="-122"/>
                <a:ea typeface="微软雅黑" panose="020B0503020204020204" pitchFamily="34" charset="-122"/>
              </a:rPr>
              <a:t>原辅材料的预处理</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2" name="Text Placeholder 4"/>
          <p:cNvSpPr txBox="1"/>
          <p:nvPr/>
        </p:nvSpPr>
        <p:spPr>
          <a:xfrm>
            <a:off x="2955925" y="3857625"/>
            <a:ext cx="1211263" cy="268288"/>
          </a:xfrm>
          <a:prstGeom prst="rect">
            <a:avLst/>
          </a:prstGeom>
          <a:noFill/>
          <a:ln w="9525">
            <a:noFill/>
          </a:ln>
        </p:spPr>
        <p:txBody>
          <a:bodyPr anchor="ctr" anchorCtr="0"/>
          <a:p>
            <a:pPr algn="ctr">
              <a:spcBef>
                <a:spcPct val="20000"/>
              </a:spcBef>
            </a:pPr>
            <a:r>
              <a:rPr lang="zh-CN" altLang="zh-CN" sz="1600" b="1" dirty="0">
                <a:solidFill>
                  <a:schemeClr val="bg1"/>
                </a:solidFill>
                <a:latin typeface="微软雅黑" panose="020B0503020204020204" pitchFamily="34" charset="-122"/>
                <a:ea typeface="微软雅黑" panose="020B0503020204020204" pitchFamily="34" charset="-122"/>
              </a:rPr>
              <a:t>搅</a:t>
            </a:r>
            <a:r>
              <a:rPr lang="en-US" altLang="zh-CN" sz="1600" b="1" dirty="0">
                <a:solidFill>
                  <a:schemeClr val="bg1"/>
                </a:solidFill>
                <a:latin typeface="微软雅黑" panose="020B0503020204020204" pitchFamily="34" charset="-122"/>
                <a:ea typeface="微软雅黑" panose="020B0503020204020204" pitchFamily="34" charset="-122"/>
              </a:rPr>
              <a:t>     </a:t>
            </a:r>
            <a:r>
              <a:rPr lang="zh-CN" altLang="zh-CN" sz="1600" b="1" dirty="0">
                <a:solidFill>
                  <a:schemeClr val="bg1"/>
                </a:solidFill>
                <a:latin typeface="微软雅黑" panose="020B0503020204020204" pitchFamily="34" charset="-122"/>
                <a:ea typeface="微软雅黑" panose="020B0503020204020204" pitchFamily="34" charset="-122"/>
              </a:rPr>
              <a:t>拌</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3" name="Text Placeholder 4"/>
          <p:cNvSpPr txBox="1"/>
          <p:nvPr/>
        </p:nvSpPr>
        <p:spPr>
          <a:xfrm>
            <a:off x="4505325" y="2460625"/>
            <a:ext cx="1211263" cy="266700"/>
          </a:xfrm>
          <a:prstGeom prst="rect">
            <a:avLst/>
          </a:prstGeom>
          <a:noFill/>
          <a:ln w="9525">
            <a:noFill/>
          </a:ln>
        </p:spPr>
        <p:txBody>
          <a:bodyPr anchor="ctr" anchorCtr="0"/>
          <a:p>
            <a:pPr algn="ctr">
              <a:spcBef>
                <a:spcPct val="20000"/>
              </a:spcBef>
            </a:pPr>
            <a:r>
              <a:rPr lang="zh-CN" altLang="zh-CN" sz="1600" b="1" dirty="0">
                <a:solidFill>
                  <a:schemeClr val="bg1"/>
                </a:solidFill>
                <a:latin typeface="微软雅黑" panose="020B0503020204020204" pitchFamily="34" charset="-122"/>
                <a:ea typeface="微软雅黑" panose="020B0503020204020204" pitchFamily="34" charset="-122"/>
              </a:rPr>
              <a:t>发</a:t>
            </a:r>
            <a:r>
              <a:rPr lang="en-US" altLang="zh-CN" sz="1600" b="1" dirty="0">
                <a:solidFill>
                  <a:schemeClr val="bg1"/>
                </a:solidFill>
                <a:latin typeface="微软雅黑" panose="020B0503020204020204" pitchFamily="34" charset="-122"/>
                <a:ea typeface="微软雅黑" panose="020B0503020204020204" pitchFamily="34" charset="-122"/>
              </a:rPr>
              <a:t>    </a:t>
            </a:r>
            <a:r>
              <a:rPr lang="zh-CN" altLang="zh-CN" sz="1600" b="1" dirty="0">
                <a:solidFill>
                  <a:schemeClr val="bg1"/>
                </a:solidFill>
                <a:latin typeface="微软雅黑" panose="020B0503020204020204" pitchFamily="34" charset="-122"/>
                <a:ea typeface="微软雅黑" panose="020B0503020204020204" pitchFamily="34" charset="-122"/>
              </a:rPr>
              <a:t>酵</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4" name="Text Placeholder 4"/>
          <p:cNvSpPr txBox="1"/>
          <p:nvPr/>
        </p:nvSpPr>
        <p:spPr>
          <a:xfrm>
            <a:off x="6323013" y="3840163"/>
            <a:ext cx="1211262" cy="268287"/>
          </a:xfrm>
          <a:prstGeom prst="rect">
            <a:avLst/>
          </a:prstGeom>
          <a:noFill/>
          <a:ln w="9525">
            <a:noFill/>
          </a:ln>
        </p:spPr>
        <p:txBody>
          <a:bodyPr anchor="ctr" anchorCtr="0"/>
          <a:p>
            <a:pPr algn="ctr">
              <a:spcBef>
                <a:spcPct val="20000"/>
              </a:spcBef>
            </a:pPr>
            <a:r>
              <a:rPr lang="zh-CN" altLang="zh-CN" sz="1600" b="1" dirty="0">
                <a:solidFill>
                  <a:schemeClr val="bg1"/>
                </a:solidFill>
                <a:latin typeface="微软雅黑" panose="020B0503020204020204" pitchFamily="34" charset="-122"/>
                <a:ea typeface="微软雅黑" panose="020B0503020204020204" pitchFamily="34" charset="-122"/>
              </a:rPr>
              <a:t>整</a:t>
            </a:r>
            <a:r>
              <a:rPr lang="en-US" altLang="zh-CN" sz="1600" b="1" dirty="0">
                <a:solidFill>
                  <a:schemeClr val="bg1"/>
                </a:solidFill>
                <a:latin typeface="微软雅黑" panose="020B0503020204020204" pitchFamily="34" charset="-122"/>
                <a:ea typeface="微软雅黑" panose="020B0503020204020204" pitchFamily="34" charset="-122"/>
              </a:rPr>
              <a:t>    </a:t>
            </a:r>
            <a:r>
              <a:rPr lang="zh-CN" altLang="zh-CN" sz="1600" b="1" dirty="0">
                <a:solidFill>
                  <a:schemeClr val="bg1"/>
                </a:solidFill>
                <a:latin typeface="微软雅黑" panose="020B0503020204020204" pitchFamily="34" charset="-122"/>
                <a:ea typeface="微软雅黑" panose="020B0503020204020204" pitchFamily="34" charset="-122"/>
              </a:rPr>
              <a:t>形</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5" name="Text Placeholder 4"/>
          <p:cNvSpPr txBox="1"/>
          <p:nvPr/>
        </p:nvSpPr>
        <p:spPr>
          <a:xfrm>
            <a:off x="8323263" y="5453063"/>
            <a:ext cx="1211262" cy="268287"/>
          </a:xfrm>
          <a:prstGeom prst="rect">
            <a:avLst/>
          </a:prstGeom>
          <a:noFill/>
          <a:ln w="9525">
            <a:noFill/>
          </a:ln>
        </p:spPr>
        <p:txBody>
          <a:bodyPr anchor="ctr" anchorCtr="0"/>
          <a:p>
            <a:pPr algn="ctr">
              <a:spcBef>
                <a:spcPct val="20000"/>
              </a:spcBef>
            </a:pPr>
            <a:r>
              <a:rPr lang="zh-CN" altLang="zh-CN" sz="1600" b="1" dirty="0">
                <a:solidFill>
                  <a:schemeClr val="bg1"/>
                </a:solidFill>
                <a:latin typeface="微软雅黑" panose="020B0503020204020204" pitchFamily="34" charset="-122"/>
                <a:ea typeface="微软雅黑" panose="020B0503020204020204" pitchFamily="34" charset="-122"/>
              </a:rPr>
              <a:t>饧</a:t>
            </a:r>
            <a:r>
              <a:rPr lang="en-US" altLang="zh-CN" sz="1600" b="1" dirty="0">
                <a:solidFill>
                  <a:schemeClr val="bg1"/>
                </a:solidFill>
                <a:latin typeface="微软雅黑" panose="020B0503020204020204" pitchFamily="34" charset="-122"/>
                <a:ea typeface="微软雅黑" panose="020B0503020204020204" pitchFamily="34" charset="-122"/>
              </a:rPr>
              <a:t>   </a:t>
            </a:r>
            <a:r>
              <a:rPr lang="zh-CN" altLang="zh-CN" sz="1600" b="1" dirty="0">
                <a:solidFill>
                  <a:schemeClr val="bg1"/>
                </a:solidFill>
                <a:latin typeface="微软雅黑" panose="020B0503020204020204" pitchFamily="34" charset="-122"/>
                <a:ea typeface="微软雅黑" panose="020B0503020204020204" pitchFamily="34" charset="-122"/>
              </a:rPr>
              <a:t>发</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spcBef>
                <a:spcPct val="20000"/>
              </a:spcBef>
            </a:pPr>
            <a:r>
              <a:rPr lang="zh-CN" altLang="zh-CN" sz="1600" b="1" dirty="0">
                <a:solidFill>
                  <a:schemeClr val="bg1"/>
                </a:solidFill>
                <a:latin typeface="微软雅黑" panose="020B0503020204020204" pitchFamily="34" charset="-122"/>
                <a:ea typeface="微软雅黑" panose="020B0503020204020204" pitchFamily="34" charset="-122"/>
              </a:rPr>
              <a:t>烘</a:t>
            </a:r>
            <a:r>
              <a:rPr lang="en-US" altLang="zh-CN" sz="1600" b="1" dirty="0">
                <a:solidFill>
                  <a:schemeClr val="bg1"/>
                </a:solidFill>
                <a:latin typeface="微软雅黑" panose="020B0503020204020204" pitchFamily="34" charset="-122"/>
                <a:ea typeface="微软雅黑" panose="020B0503020204020204" pitchFamily="34" charset="-122"/>
              </a:rPr>
              <a:t>    </a:t>
            </a:r>
            <a:r>
              <a:rPr lang="zh-CN" altLang="zh-CN" sz="1600" b="1" dirty="0">
                <a:solidFill>
                  <a:schemeClr val="bg1"/>
                </a:solidFill>
                <a:latin typeface="微软雅黑" panose="020B0503020204020204" pitchFamily="34" charset="-122"/>
                <a:ea typeface="微软雅黑" panose="020B0503020204020204" pitchFamily="34" charset="-122"/>
              </a:rPr>
              <a:t>烤</a:t>
            </a:r>
            <a:endParaRPr lang="en-GB" altLang="zh-CN" sz="1600" b="1" dirty="0">
              <a:solidFill>
                <a:schemeClr val="bg1"/>
              </a:solidFill>
              <a:latin typeface="微软雅黑" panose="020B0503020204020204" pitchFamily="34" charset="-122"/>
              <a:ea typeface="微软雅黑" panose="020B0503020204020204" pitchFamily="34" charset="-122"/>
            </a:endParaRPr>
          </a:p>
          <a:p>
            <a:pPr algn="ctr">
              <a:spcBef>
                <a:spcPct val="20000"/>
              </a:spcBef>
            </a:pPr>
            <a:endParaRPr lang="en-GB" altLang="zh-CN" sz="1600" b="1" dirty="0">
              <a:solidFill>
                <a:schemeClr val="bg1"/>
              </a:solidFill>
              <a:latin typeface="微软雅黑" panose="020B0503020204020204" pitchFamily="34" charset="-122"/>
              <a:ea typeface="微软雅黑" panose="020B0503020204020204" pitchFamily="34" charset="-122"/>
            </a:endParaRPr>
          </a:p>
        </p:txBody>
      </p:sp>
      <p:grpSp>
        <p:nvGrpSpPr>
          <p:cNvPr id="8" name="Group 11"/>
          <p:cNvGrpSpPr/>
          <p:nvPr/>
        </p:nvGrpSpPr>
        <p:grpSpPr>
          <a:xfrm>
            <a:off x="10107613" y="2984500"/>
            <a:ext cx="1414462" cy="1619250"/>
            <a:chOff x="1743076" y="2991066"/>
            <a:chExt cx="1414666" cy="1619124"/>
          </a:xfrm>
        </p:grpSpPr>
        <p:sp>
          <p:nvSpPr>
            <p:cNvPr id="67" name="Shape 1721"/>
            <p:cNvSpPr/>
            <p:nvPr/>
          </p:nvSpPr>
          <p:spPr>
            <a:xfrm rot="18900000">
              <a:off x="1743076" y="2991066"/>
              <a:ext cx="1414666" cy="1414353"/>
            </a:xfrm>
            <a:prstGeom prst="roundRect">
              <a:avLst>
                <a:gd name="adj" fmla="val 15000"/>
              </a:avLst>
            </a:prstGeom>
            <a:solidFill>
              <a:schemeClr val="accent6"/>
            </a:solidFill>
            <a:ln w="12700">
              <a:miter lim="400000"/>
            </a:ln>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sp>
          <p:nvSpPr>
            <p:cNvPr id="68" name="Shape 1732"/>
            <p:cNvSpPr/>
            <p:nvPr/>
          </p:nvSpPr>
          <p:spPr>
            <a:xfrm rot="18900000">
              <a:off x="1743076" y="3195838"/>
              <a:ext cx="1414666" cy="1414352"/>
            </a:xfrm>
            <a:prstGeom prst="roundRect">
              <a:avLst>
                <a:gd name="adj" fmla="val 15000"/>
              </a:avLst>
            </a:prstGeom>
            <a:solidFill>
              <a:schemeClr val="accent6"/>
            </a:solidFill>
            <a:ln w="50800" cap="flat">
              <a:solidFill>
                <a:schemeClr val="bg1"/>
              </a:solidFill>
              <a:miter lim="400000"/>
            </a:ln>
            <a:effectLst>
              <a:outerShdw blurRad="127000" dist="38100" dir="8100000" algn="tr" rotWithShape="0">
                <a:prstClr val="black">
                  <a:alpha val="40000"/>
                </a:prstClr>
              </a:outerShdw>
            </a:effectLst>
          </p:spPr>
          <p:txBody>
            <a:bodyPr lIns="67733" tIns="67733" rIns="67733" bIns="67733" anchor="ctr"/>
            <a:lstStyle/>
            <a:p>
              <a:pPr marL="0" marR="0" lvl="0" indent="0" algn="l" defTabSz="914400" rtl="0" eaLnBrk="1" fontAlgn="base" latinLnBrk="0" hangingPunct="1">
                <a:lnSpc>
                  <a:spcPct val="100000"/>
                </a:lnSpc>
                <a:spcBef>
                  <a:spcPts val="4500"/>
                </a:spcBef>
                <a:spcAft>
                  <a:spcPct val="0"/>
                </a:spcAft>
                <a:buClrTx/>
                <a:buSzTx/>
                <a:buFontTx/>
                <a:buNone/>
                <a:defRPr sz="2500">
                  <a:latin typeface="Aller Light"/>
                  <a:ea typeface="Aller Light"/>
                  <a:cs typeface="Aller Light"/>
                  <a:sym typeface="Aller Light"/>
                </a:defRPr>
              </a:pPr>
              <a:endParaRPr kumimoji="0" sz="3335"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Aller Light"/>
                <a:sym typeface="Aller Light"/>
              </a:endParaRPr>
            </a:p>
          </p:txBody>
        </p:sp>
      </p:grpSp>
      <p:sp>
        <p:nvSpPr>
          <p:cNvPr id="69" name="Text Placeholder 4"/>
          <p:cNvSpPr txBox="1"/>
          <p:nvPr/>
        </p:nvSpPr>
        <p:spPr>
          <a:xfrm>
            <a:off x="10234613" y="3711575"/>
            <a:ext cx="1211262" cy="266700"/>
          </a:xfrm>
          <a:prstGeom prst="rect">
            <a:avLst/>
          </a:prstGeom>
          <a:noFill/>
          <a:ln w="9525">
            <a:noFill/>
          </a:ln>
        </p:spPr>
        <p:txBody>
          <a:bodyPr anchor="ctr" anchorCtr="0"/>
          <a:p>
            <a:pPr algn="ctr">
              <a:spcBef>
                <a:spcPct val="20000"/>
              </a:spcBef>
            </a:pP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70" name="Text Placeholder 4"/>
          <p:cNvSpPr txBox="1"/>
          <p:nvPr/>
        </p:nvSpPr>
        <p:spPr>
          <a:xfrm>
            <a:off x="10223500" y="3676650"/>
            <a:ext cx="1209675" cy="266700"/>
          </a:xfrm>
          <a:prstGeom prst="rect">
            <a:avLst/>
          </a:prstGeom>
          <a:noFill/>
          <a:ln w="9525">
            <a:noFill/>
          </a:ln>
        </p:spPr>
        <p:txBody>
          <a:bodyPr anchor="ctr" anchorCtr="0"/>
          <a:p>
            <a:pPr algn="ctr">
              <a:spcBef>
                <a:spcPct val="20000"/>
              </a:spcBef>
            </a:pPr>
            <a:r>
              <a:rPr lang="zh-CN" altLang="zh-CN" sz="1600" b="1" dirty="0">
                <a:solidFill>
                  <a:schemeClr val="bg1"/>
                </a:solidFill>
                <a:latin typeface="微软雅黑" panose="020B0503020204020204" pitchFamily="34" charset="-122"/>
                <a:ea typeface="微软雅黑" panose="020B0503020204020204" pitchFamily="34" charset="-122"/>
              </a:rPr>
              <a:t>面包的</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spcBef>
                <a:spcPct val="20000"/>
              </a:spcBef>
            </a:pPr>
            <a:r>
              <a:rPr lang="zh-CN" altLang="zh-CN" sz="1600" b="1" dirty="0">
                <a:solidFill>
                  <a:schemeClr val="bg1"/>
                </a:solidFill>
                <a:latin typeface="微软雅黑" panose="020B0503020204020204" pitchFamily="34" charset="-122"/>
                <a:ea typeface="微软雅黑" panose="020B0503020204020204" pitchFamily="34" charset="-122"/>
              </a:rPr>
              <a:t>生产方法</a:t>
            </a:r>
            <a:endParaRPr lang="zh-CN" altLang="zh-CN"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xEl>
                                              <p:charRg st="0" end="9"/>
                                            </p:txEl>
                                          </p:spTgt>
                                        </p:tgtEl>
                                        <p:attrNameLst>
                                          <p:attrName>style.visibility</p:attrName>
                                        </p:attrNameLst>
                                      </p:cBhvr>
                                      <p:to>
                                        <p:strVal val="visible"/>
                                      </p:to>
                                    </p:set>
                                    <p:animEffect transition="in" filter="fade">
                                      <p:cBhvr>
                                        <p:cTn id="10" dur="500"/>
                                        <p:tgtEl>
                                          <p:spTgt spid="61">
                                            <p:txEl>
                                              <p:charRg st="0" end="9"/>
                                            </p:txEl>
                                          </p:spTgt>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2">
                                            <p:txEl>
                                              <p:charRg st="0" end="8"/>
                                            </p:txEl>
                                          </p:spTgt>
                                        </p:tgtEl>
                                        <p:attrNameLst>
                                          <p:attrName>style.visibility</p:attrName>
                                        </p:attrNameLst>
                                      </p:cBhvr>
                                      <p:to>
                                        <p:strVal val="visible"/>
                                      </p:to>
                                    </p:set>
                                    <p:animEffect transition="in" filter="fade">
                                      <p:cBhvr>
                                        <p:cTn id="17" dur="500"/>
                                        <p:tgtEl>
                                          <p:spTgt spid="62">
                                            <p:txEl>
                                              <p:charRg st="0" end="8"/>
                                            </p:txEl>
                                          </p:spTgt>
                                        </p:tgtEl>
                                      </p:cBhvr>
                                    </p:animEffec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3">
                                            <p:txEl>
                                              <p:charRg st="0" end="7"/>
                                            </p:txEl>
                                          </p:spTgt>
                                        </p:tgtEl>
                                        <p:attrNameLst>
                                          <p:attrName>style.visibility</p:attrName>
                                        </p:attrNameLst>
                                      </p:cBhvr>
                                      <p:to>
                                        <p:strVal val="visible"/>
                                      </p:to>
                                    </p:set>
                                    <p:animEffect transition="in" filter="fade">
                                      <p:cBhvr>
                                        <p:cTn id="24" dur="500"/>
                                        <p:tgtEl>
                                          <p:spTgt spid="63">
                                            <p:txEl>
                                              <p:charRg st="0" end="7"/>
                                            </p:txEl>
                                          </p:spTgt>
                                        </p:tgtEl>
                                      </p:cBhvr>
                                    </p:animEffect>
                                  </p:childTnLst>
                                </p:cTn>
                              </p:par>
                            </p:childTnLst>
                          </p:cTn>
                        </p:par>
                        <p:par>
                          <p:cTn id="25" fill="hold">
                            <p:stCondLst>
                              <p:cond delay="1500"/>
                            </p:stCondLst>
                            <p:childTnLst>
                              <p:par>
                                <p:cTn id="26" presetID="9"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4">
                                            <p:txEl>
                                              <p:charRg st="0" end="7"/>
                                            </p:txEl>
                                          </p:spTgt>
                                        </p:tgtEl>
                                        <p:attrNameLst>
                                          <p:attrName>style.visibility</p:attrName>
                                        </p:attrNameLst>
                                      </p:cBhvr>
                                      <p:to>
                                        <p:strVal val="visible"/>
                                      </p:to>
                                    </p:set>
                                    <p:animEffect transition="in" filter="fade">
                                      <p:cBhvr>
                                        <p:cTn id="31" dur="500"/>
                                        <p:tgtEl>
                                          <p:spTgt spid="64">
                                            <p:txEl>
                                              <p:charRg st="0" end="7"/>
                                            </p:txEl>
                                          </p:spTgt>
                                        </p:tgtEl>
                                      </p:cBhvr>
                                    </p:animEffect>
                                  </p:childTnLst>
                                </p:cTn>
                              </p:par>
                            </p:childTnLst>
                          </p:cTn>
                        </p:par>
                        <p:par>
                          <p:cTn id="32" fill="hold">
                            <p:stCondLst>
                              <p:cond delay="2000"/>
                            </p:stCondLst>
                            <p:childTnLst>
                              <p:par>
                                <p:cTn id="33" presetID="9"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5">
                                            <p:txEl>
                                              <p:charRg st="0" end="6"/>
                                            </p:txEl>
                                          </p:spTgt>
                                        </p:tgtEl>
                                        <p:attrNameLst>
                                          <p:attrName>style.visibility</p:attrName>
                                        </p:attrNameLst>
                                      </p:cBhvr>
                                      <p:to>
                                        <p:strVal val="visible"/>
                                      </p:to>
                                    </p:set>
                                    <p:animEffect transition="in" filter="fade">
                                      <p:cBhvr>
                                        <p:cTn id="38" dur="500"/>
                                        <p:tgtEl>
                                          <p:spTgt spid="65">
                                            <p:txEl>
                                              <p:charRg st="0"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5">
                                            <p:txEl>
                                              <p:charRg st="6" end="13"/>
                                            </p:txEl>
                                          </p:spTgt>
                                        </p:tgtEl>
                                        <p:attrNameLst>
                                          <p:attrName>style.visibility</p:attrName>
                                        </p:attrNameLst>
                                      </p:cBhvr>
                                      <p:to>
                                        <p:strVal val="visible"/>
                                      </p:to>
                                    </p:set>
                                    <p:animEffect transition="in" filter="fade">
                                      <p:cBhvr>
                                        <p:cTn id="43" dur="500"/>
                                        <p:tgtEl>
                                          <p:spTgt spid="65">
                                            <p:txEl>
                                              <p:charRg st="6" end="13"/>
                                            </p:txEl>
                                          </p:spTgt>
                                        </p:tgtEl>
                                      </p:cBhvr>
                                    </p:animEffect>
                                  </p:childTnLst>
                                </p:cTn>
                              </p:par>
                            </p:childTnLst>
                          </p:cTn>
                        </p:par>
                        <p:par>
                          <p:cTn id="44" fill="hold">
                            <p:stCondLst>
                              <p:cond delay="500"/>
                            </p:stCondLst>
                            <p:childTnLst>
                              <p:par>
                                <p:cTn id="45" presetID="9"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par>
                                <p:cTn id="48" presetID="10" presetClass="entr" presetSubtype="0" fill="hold" grpId="0" nodeType="withEffect" nodePh="1">
                                  <p:stCondLst>
                                    <p:cond delay="0"/>
                                  </p:stCondLst>
                                  <p:endCondLst>
                                    <p:cond evt="begin" delay="0">
                                      <p:tn val="48"/>
                                    </p:cond>
                                  </p:endCondLst>
                                  <p:childTnLst>
                                    <p:set>
                                      <p:cBhvr>
                                        <p:cTn id="49" dur="1" fill="hold">
                                          <p:stCondLst>
                                            <p:cond delay="0"/>
                                          </p:stCondLst>
                                        </p:cTn>
                                        <p:tgtEl>
                                          <p:spTgt spid="69">
                                            <p:txEl>
                                              <p:charRg st="0" end="1"/>
                                            </p:txEl>
                                          </p:spTgt>
                                        </p:tgtEl>
                                        <p:attrNameLst>
                                          <p:attrName>style.visibility</p:attrName>
                                        </p:attrNameLst>
                                      </p:cBhvr>
                                      <p:to>
                                        <p:strVal val="visible"/>
                                      </p:to>
                                    </p:set>
                                    <p:animEffect transition="in" filter="fade">
                                      <p:cBhvr>
                                        <p:cTn id="50" dur="500"/>
                                        <p:tgtEl>
                                          <p:spTgt spid="69">
                                            <p:txEl>
                                              <p:charRg st="0" end="1"/>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0">
                                            <p:txEl>
                                              <p:charRg st="0" end="4"/>
                                            </p:txEl>
                                          </p:spTgt>
                                        </p:tgtEl>
                                        <p:attrNameLst>
                                          <p:attrName>style.visibility</p:attrName>
                                        </p:attrNameLst>
                                      </p:cBhvr>
                                      <p:to>
                                        <p:strVal val="visible"/>
                                      </p:to>
                                    </p:set>
                                    <p:animEffect transition="in" filter="fade">
                                      <p:cBhvr>
                                        <p:cTn id="53" dur="500"/>
                                        <p:tgtEl>
                                          <p:spTgt spid="70">
                                            <p:txEl>
                                              <p:charRg st="0" end="4"/>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0">
                                            <p:txEl>
                                              <p:charRg st="4" end="9"/>
                                            </p:txEl>
                                          </p:spTgt>
                                        </p:tgtEl>
                                        <p:attrNameLst>
                                          <p:attrName>style.visibility</p:attrName>
                                        </p:attrNameLst>
                                      </p:cBhvr>
                                      <p:to>
                                        <p:strVal val="visible"/>
                                      </p:to>
                                    </p:set>
                                    <p:animEffect transition="in" filter="fade">
                                      <p:cBhvr>
                                        <p:cTn id="56" dur="500"/>
                                        <p:tgtEl>
                                          <p:spTgt spid="70">
                                            <p:txEl>
                                              <p:charRg st="4"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P spid="62" grpId="0" build="p"/>
      <p:bldP spid="63" grpId="0" build="p"/>
      <p:bldP spid="64" grpId="0" build="p"/>
      <p:bldP spid="65" grpId="0" build="p"/>
      <p:bldP spid="69" grpId="0" build="p"/>
      <p:bldP spid="7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636588" y="419100"/>
            <a:ext cx="3179763" cy="58420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 </a:t>
            </a: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原材料的预处理</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6395" name="TextBox 15"/>
          <p:cNvSpPr txBox="1">
            <a:spLocks noChangeArrowheads="1"/>
          </p:cNvSpPr>
          <p:nvPr/>
        </p:nvSpPr>
        <p:spPr bwMode="auto">
          <a:xfrm>
            <a:off x="1163638" y="1906588"/>
            <a:ext cx="8074025" cy="4246563"/>
          </a:xfrm>
          <a:prstGeom prst="rect">
            <a:avLst/>
          </a:prstGeom>
          <a:noFill/>
          <a:ln w="9525">
            <a:noFill/>
            <a:miter lim="800000"/>
          </a:ln>
        </p:spPr>
        <p:txBody>
          <a:bodyPr>
            <a:spAutoFit/>
          </a:bodyPr>
          <a:lstStyle/>
          <a:p>
            <a:pPr marR="0" defTabSz="914400">
              <a:lnSpc>
                <a:spcPct val="150000"/>
              </a:lnSpc>
              <a:buClrTx/>
              <a:buSzTx/>
              <a:buFontTx/>
              <a:buNone/>
              <a:defRPr/>
            </a:pPr>
            <a:r>
              <a:rPr kumimoji="0" lang="zh-CN" altLang="zh-CN" b="1" kern="1200" cap="none" spc="0" normalizeH="0" baseline="0" noProof="0" dirty="0">
                <a:latin typeface="+mn-ea"/>
                <a:ea typeface="+mn-ea"/>
                <a:cs typeface="+mn-cs"/>
              </a:rPr>
              <a:t>面包的基本生产工艺流程是：</a:t>
            </a:r>
            <a:endParaRPr kumimoji="0" lang="en-US" altLang="zh-CN" b="1" kern="1200" cap="none" spc="0" normalizeH="0" baseline="0" noProof="0" dirty="0">
              <a:latin typeface="+mn-ea"/>
              <a:ea typeface="+mn-ea"/>
              <a:cs typeface="+mn-cs"/>
            </a:endParaRPr>
          </a:p>
          <a:p>
            <a:pPr marR="0" defTabSz="914400">
              <a:lnSpc>
                <a:spcPct val="150000"/>
              </a:lnSpc>
              <a:buClrTx/>
              <a:buSzTx/>
              <a:buFontTx/>
              <a:buNone/>
              <a:defRPr/>
            </a:pPr>
            <a:r>
              <a:rPr kumimoji="0" lang="zh-CN" altLang="zh-CN" kern="1200" cap="none" spc="0" normalizeH="0" baseline="0" noProof="0" dirty="0">
                <a:latin typeface="+mn-ea"/>
                <a:ea typeface="+mn-ea"/>
                <a:cs typeface="+mn-cs"/>
              </a:rPr>
              <a:t>原辅材料的处理调配——第一次和面——第一次发酵——第二次调制面团——第二次面团处理——第二次发酵——整形——成型——烤前加工处理——烘烤——冷却——</a:t>
            </a:r>
            <a:r>
              <a:rPr kumimoji="0" lang="en-US" altLang="zh-CN" kern="1200" cap="none" spc="0" normalizeH="0" baseline="0" noProof="0" dirty="0">
                <a:latin typeface="+mn-ea"/>
                <a:ea typeface="+mn-ea"/>
                <a:cs typeface="+mn-cs"/>
              </a:rPr>
              <a:t>-</a:t>
            </a:r>
            <a:r>
              <a:rPr kumimoji="0" lang="zh-CN" altLang="zh-CN" kern="1200" cap="none" spc="0" normalizeH="0" baseline="0" noProof="0" dirty="0">
                <a:latin typeface="+mn-ea"/>
                <a:ea typeface="+mn-ea"/>
                <a:cs typeface="+mn-cs"/>
              </a:rPr>
              <a:t>（半成品加工）包装——成品。</a:t>
            </a:r>
            <a:endParaRPr kumimoji="0" lang="en-US" altLang="zh-CN" kern="1200" cap="none" spc="0" normalizeH="0" baseline="0" noProof="0" dirty="0">
              <a:latin typeface="+mn-ea"/>
              <a:ea typeface="+mn-ea"/>
              <a:cs typeface="+mn-cs"/>
            </a:endParaRPr>
          </a:p>
          <a:p>
            <a:pPr marR="0" defTabSz="914400">
              <a:lnSpc>
                <a:spcPct val="150000"/>
              </a:lnSpc>
              <a:buClrTx/>
              <a:buSzTx/>
              <a:buFontTx/>
              <a:buNone/>
              <a:defRPr/>
            </a:pPr>
            <a:r>
              <a:rPr kumimoji="0" lang="zh-CN" altLang="zh-CN" b="1" kern="1200" cap="none" spc="0" normalizeH="0" baseline="0" noProof="0" dirty="0">
                <a:latin typeface="Times New Roman" panose="02020603050405020304" pitchFamily="18" charset="0"/>
                <a:ea typeface="宋体" panose="02010600030101010101" pitchFamily="2" charset="-122"/>
                <a:cs typeface="+mn-cs"/>
              </a:rPr>
              <a:t>原材料的使用注意事项：</a:t>
            </a:r>
            <a:endParaRPr kumimoji="0" lang="zh-CN" altLang="zh-CN" b="1" kern="1200" cap="none" spc="0" normalizeH="0" baseline="0" noProof="0" dirty="0">
              <a:latin typeface="Times New Roman" panose="02020603050405020304" pitchFamily="18" charset="0"/>
              <a:ea typeface="宋体" panose="02010600030101010101" pitchFamily="2" charset="-122"/>
              <a:cs typeface="+mn-cs"/>
            </a:endParaRPr>
          </a:p>
          <a:p>
            <a:pPr marR="0" defTabSz="914400">
              <a:lnSpc>
                <a:spcPct val="150000"/>
              </a:lnSpc>
              <a:buClrTx/>
              <a:buSzTx/>
              <a:buFontTx/>
              <a:buNone/>
              <a:defRPr/>
            </a:pPr>
            <a:r>
              <a:rPr kumimoji="0" lang="zh-CN" altLang="zh-CN" b="1" kern="1200" cap="none" spc="0" normalizeH="0" baseline="0" noProof="0" dirty="0">
                <a:solidFill>
                  <a:srgbClr val="92D050"/>
                </a:solidFill>
                <a:latin typeface="Times New Roman" panose="02020603050405020304" pitchFamily="18" charset="0"/>
                <a:ea typeface="宋体" panose="02010600030101010101" pitchFamily="2" charset="-122"/>
                <a:cs typeface="+mn-cs"/>
              </a:rPr>
              <a:t>面粉：</a:t>
            </a:r>
            <a:r>
              <a:rPr kumimoji="0" lang="zh-CN" altLang="zh-CN" kern="1200" cap="none" spc="0" normalizeH="0" baseline="0" noProof="0" dirty="0">
                <a:latin typeface="Times New Roman" panose="02020603050405020304" pitchFamily="18" charset="0"/>
                <a:ea typeface="宋体" panose="02010600030101010101" pitchFamily="2" charset="-122"/>
                <a:cs typeface="+mn-cs"/>
              </a:rPr>
              <a:t>控温，据地域和季节的不同，面粉在使用前应放置适宜的环境进行调温处理，使之更适合加工要求。</a:t>
            </a:r>
            <a:endParaRPr kumimoji="0" lang="en-US" altLang="zh-CN" kern="1200" cap="none" spc="0" normalizeH="0" baseline="0" noProof="0" dirty="0">
              <a:latin typeface="Times New Roman" panose="02020603050405020304" pitchFamily="18" charset="0"/>
              <a:ea typeface="宋体" panose="02010600030101010101" pitchFamily="2" charset="-122"/>
              <a:cs typeface="+mn-cs"/>
            </a:endParaRPr>
          </a:p>
          <a:p>
            <a:pPr marR="0" defTabSz="914400">
              <a:lnSpc>
                <a:spcPct val="150000"/>
              </a:lnSpc>
              <a:buClrTx/>
              <a:buSzTx/>
              <a:buFontTx/>
              <a:buNone/>
              <a:defRPr/>
            </a:pPr>
            <a:r>
              <a:rPr kumimoji="0" lang="zh-CN" altLang="zh-CN" b="1" kern="1200" cap="none" spc="0" normalizeH="0" baseline="0" noProof="0" dirty="0">
                <a:solidFill>
                  <a:srgbClr val="92D050"/>
                </a:solidFill>
                <a:latin typeface="Times New Roman" panose="02020603050405020304" pitchFamily="18" charset="0"/>
                <a:ea typeface="宋体" panose="02010600030101010101" pitchFamily="2" charset="-122"/>
                <a:cs typeface="+mn-cs"/>
              </a:rPr>
              <a:t>酵母：</a:t>
            </a:r>
            <a:r>
              <a:rPr kumimoji="0" lang="zh-CN" altLang="zh-CN" kern="1200" cap="none" spc="0" normalizeH="0" baseline="0" noProof="0" dirty="0">
                <a:latin typeface="Times New Roman" panose="02020603050405020304" pitchFamily="18" charset="0"/>
                <a:ea typeface="宋体" panose="02010600030101010101" pitchFamily="2" charset="-122"/>
                <a:cs typeface="+mn-cs"/>
              </a:rPr>
              <a:t>酵母本身就是一种生物活性菌，是制作面包的一种生物疏松剂，其质量和活性的好坏对面包生产有着重要影响。</a:t>
            </a:r>
            <a:endParaRPr kumimoji="0" lang="zh-CN" altLang="zh-CN" kern="1200" cap="none" spc="0" normalizeH="0" baseline="0" noProof="0" dirty="0">
              <a:latin typeface="+mn-ea"/>
              <a:ea typeface="+mn-ea"/>
              <a:cs typeface="+mn-cs"/>
            </a:endParaRPr>
          </a:p>
          <a:p>
            <a:pPr marR="0" defTabSz="914400">
              <a:lnSpc>
                <a:spcPct val="150000"/>
              </a:lnSpc>
              <a:buClrTx/>
              <a:buSzTx/>
              <a:buFontTx/>
              <a:buNone/>
              <a:defRPr/>
            </a:pPr>
            <a:endParaRPr kumimoji="0" lang="zh-CN" altLang="en-US"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784225" y="1501775"/>
            <a:ext cx="8972550" cy="4657725"/>
          </a:xfrm>
          <a:prstGeom prst="rect">
            <a:avLst/>
          </a:prstGeom>
          <a:no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93"/>
          <p:cNvSpPr/>
          <p:nvPr/>
        </p:nvSpPr>
        <p:spPr>
          <a:xfrm>
            <a:off x="717550" y="1449388"/>
            <a:ext cx="384175" cy="38417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93"/>
          <p:cNvSpPr/>
          <p:nvPr/>
        </p:nvSpPr>
        <p:spPr>
          <a:xfrm rot="10800000">
            <a:off x="9429750" y="5822950"/>
            <a:ext cx="382588" cy="38417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000000"/>
                                          </p:val>
                                        </p:tav>
                                        <p:tav tm="100000">
                                          <p:val>
                                            <p:strVal val="#ppt_w"/>
                                          </p:val>
                                        </p:tav>
                                      </p:tavLst>
                                    </p:anim>
                                    <p:anim calcmode="lin" valueType="num">
                                      <p:cBhvr>
                                        <p:cTn id="8" dur="500" fill="hold"/>
                                        <p:tgtEl>
                                          <p:spTgt spid="16"/>
                                        </p:tgtEl>
                                        <p:attrNameLst>
                                          <p:attrName>ppt_h</p:attrName>
                                        </p:attrNameLst>
                                      </p:cBhvr>
                                      <p:tavLst>
                                        <p:tav tm="0">
                                          <p:val>
                                            <p:fltVal val="0.000000"/>
                                          </p:val>
                                        </p:tav>
                                        <p:tav tm="100000">
                                          <p:val>
                                            <p:strVal val="#ppt_h"/>
                                          </p:val>
                                        </p:tav>
                                      </p:tavLst>
                                    </p:anim>
                                    <p:animEffect transition="in" filter="fade">
                                      <p:cBhvr>
                                        <p:cTn id="9" dur="500"/>
                                        <p:tgtEl>
                                          <p:spTgt spid="16"/>
                                        </p:tgtEl>
                                      </p:cBhvr>
                                    </p:animEffect>
                                    <p:anim calcmode="lin" valueType="num">
                                      <p:cBhvr>
                                        <p:cTn id="10" dur="500" fill="hold"/>
                                        <p:tgtEl>
                                          <p:spTgt spid="16"/>
                                        </p:tgtEl>
                                        <p:attrNameLst>
                                          <p:attrName>ppt_x</p:attrName>
                                        </p:attrNameLst>
                                      </p:cBhvr>
                                      <p:tavLst>
                                        <p:tav tm="0">
                                          <p:val>
                                            <p:fltVal val="0.500000"/>
                                          </p:val>
                                        </p:tav>
                                        <p:tav tm="100000">
                                          <p:val>
                                            <p:strVal val="#ppt_x"/>
                                          </p:val>
                                        </p:tav>
                                      </p:tavLst>
                                    </p:anim>
                                    <p:anim calcmode="lin" valueType="num">
                                      <p:cBhvr>
                                        <p:cTn id="11" dur="500" fill="hold"/>
                                        <p:tgtEl>
                                          <p:spTgt spid="16"/>
                                        </p:tgtEl>
                                        <p:attrNameLst>
                                          <p:attrName>ppt_y</p:attrName>
                                        </p:attrNameLst>
                                      </p:cBhvr>
                                      <p:tavLst>
                                        <p:tav tm="0">
                                          <p:val>
                                            <p:fltVal val="0.500000"/>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000000"/>
                                          </p:val>
                                        </p:tav>
                                        <p:tav tm="100000">
                                          <p:val>
                                            <p:strVal val="#ppt_w"/>
                                          </p:val>
                                        </p:tav>
                                      </p:tavLst>
                                    </p:anim>
                                    <p:anim calcmode="lin" valueType="num">
                                      <p:cBhvr>
                                        <p:cTn id="15" dur="500" fill="hold"/>
                                        <p:tgtEl>
                                          <p:spTgt spid="20"/>
                                        </p:tgtEl>
                                        <p:attrNameLst>
                                          <p:attrName>ppt_h</p:attrName>
                                        </p:attrNameLst>
                                      </p:cBhvr>
                                      <p:tavLst>
                                        <p:tav tm="0">
                                          <p:val>
                                            <p:fltVal val="0.000000"/>
                                          </p:val>
                                        </p:tav>
                                        <p:tav tm="100000">
                                          <p:val>
                                            <p:strVal val="#ppt_h"/>
                                          </p:val>
                                        </p:tav>
                                      </p:tavLst>
                                    </p:anim>
                                    <p:animEffect transition="in" filter="fade">
                                      <p:cBhvr>
                                        <p:cTn id="16" dur="500"/>
                                        <p:tgtEl>
                                          <p:spTgt spid="20"/>
                                        </p:tgtEl>
                                      </p:cBhvr>
                                    </p:animEffect>
                                    <p:anim calcmode="lin" valueType="num">
                                      <p:cBhvr>
                                        <p:cTn id="17" dur="500" fill="hold"/>
                                        <p:tgtEl>
                                          <p:spTgt spid="20"/>
                                        </p:tgtEl>
                                        <p:attrNameLst>
                                          <p:attrName>ppt_x</p:attrName>
                                        </p:attrNameLst>
                                      </p:cBhvr>
                                      <p:tavLst>
                                        <p:tav tm="0">
                                          <p:val>
                                            <p:fltVal val="0.500000"/>
                                          </p:val>
                                        </p:tav>
                                        <p:tav tm="100000">
                                          <p:val>
                                            <p:strVal val="#ppt_x"/>
                                          </p:val>
                                        </p:tav>
                                      </p:tavLst>
                                    </p:anim>
                                    <p:anim calcmode="lin" valueType="num">
                                      <p:cBhvr>
                                        <p:cTn id="18" dur="500" fill="hold"/>
                                        <p:tgtEl>
                                          <p:spTgt spid="20"/>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636588" y="419100"/>
            <a:ext cx="3179763" cy="58420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 </a:t>
            </a: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原材料的预处理</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20483" name="TextBox 15"/>
          <p:cNvSpPr txBox="1"/>
          <p:nvPr/>
        </p:nvSpPr>
        <p:spPr>
          <a:xfrm>
            <a:off x="1163638" y="1906588"/>
            <a:ext cx="8074025" cy="3416300"/>
          </a:xfrm>
          <a:prstGeom prst="rect">
            <a:avLst/>
          </a:prstGeom>
          <a:noFill/>
          <a:ln w="9525">
            <a:noFill/>
          </a:ln>
        </p:spPr>
        <p:txBody>
          <a:bodyPr>
            <a:spAutoFit/>
          </a:bodyPr>
          <a:p>
            <a:pPr>
              <a:lnSpc>
                <a:spcPct val="150000"/>
              </a:lnSpc>
            </a:pPr>
            <a:r>
              <a:rPr lang="zh-CN" altLang="zh-CN" b="1" dirty="0">
                <a:solidFill>
                  <a:srgbClr val="92D050"/>
                </a:solidFill>
                <a:latin typeface="Times New Roman" panose="02020603050405020304" pitchFamily="18" charset="0"/>
              </a:rPr>
              <a:t>砂糖：</a:t>
            </a:r>
            <a:r>
              <a:rPr lang="zh-CN" altLang="zh-CN" dirty="0">
                <a:latin typeface="Times New Roman" panose="02020603050405020304" pitchFamily="18" charset="0"/>
              </a:rPr>
              <a:t>生产面包时一般使用白砂糖，白砂糖是属于结晶体，所以应存放在阴凉干燥处，防止产生大量结晶块，防止潮湿。</a:t>
            </a:r>
            <a:endParaRPr lang="en-US" altLang="zh-CN" dirty="0">
              <a:latin typeface="Times New Roman" panose="02020603050405020304" pitchFamily="18" charset="0"/>
            </a:endParaRPr>
          </a:p>
          <a:p>
            <a:pPr>
              <a:lnSpc>
                <a:spcPct val="150000"/>
              </a:lnSpc>
            </a:pPr>
            <a:r>
              <a:rPr lang="zh-CN" altLang="zh-CN" b="1" dirty="0">
                <a:solidFill>
                  <a:srgbClr val="92D050"/>
                </a:solidFill>
                <a:latin typeface="Times New Roman" panose="02020603050405020304" pitchFamily="18" charset="0"/>
              </a:rPr>
              <a:t>油脂：</a:t>
            </a:r>
            <a:r>
              <a:rPr lang="zh-CN" altLang="zh-CN" dirty="0">
                <a:latin typeface="Times New Roman" panose="02020603050405020304" pitchFamily="18" charset="0"/>
              </a:rPr>
              <a:t>生产面包时所制作面团中添加的油脂大多用固体油脂，一般用天然奶油、纯动物性牛油、猪油、人造奶油、氢化酥油等</a:t>
            </a:r>
            <a:r>
              <a:rPr lang="zh-CN" altLang="en-US" dirty="0">
                <a:latin typeface="Times New Roman" panose="02020603050405020304" pitchFamily="18" charset="0"/>
              </a:rPr>
              <a:t>。</a:t>
            </a:r>
            <a:endParaRPr lang="en-US" altLang="zh-CN" dirty="0">
              <a:latin typeface="Times New Roman" panose="02020603050405020304" pitchFamily="18" charset="0"/>
            </a:endParaRPr>
          </a:p>
          <a:p>
            <a:pPr>
              <a:lnSpc>
                <a:spcPct val="150000"/>
              </a:lnSpc>
            </a:pPr>
            <a:r>
              <a:rPr lang="zh-CN" altLang="zh-CN" b="1" dirty="0">
                <a:solidFill>
                  <a:srgbClr val="92D050"/>
                </a:solidFill>
                <a:latin typeface="Times New Roman" panose="02020603050405020304" pitchFamily="18" charset="0"/>
              </a:rPr>
              <a:t>水：</a:t>
            </a:r>
            <a:r>
              <a:rPr lang="zh-CN" altLang="zh-CN" dirty="0">
                <a:latin typeface="Times New Roman" panose="02020603050405020304" pitchFamily="18" charset="0"/>
              </a:rPr>
              <a:t>生产面包时，水的用量仅次于面粉，使用量在面粉的</a:t>
            </a:r>
            <a:r>
              <a:rPr lang="en-US" altLang="zh-CN" dirty="0">
                <a:latin typeface="Times New Roman" panose="02020603050405020304" pitchFamily="18" charset="0"/>
              </a:rPr>
              <a:t>45%</a:t>
            </a:r>
            <a:r>
              <a:rPr lang="zh-CN" altLang="zh-CN" dirty="0">
                <a:latin typeface="Times New Roman" panose="02020603050405020304" pitchFamily="18" charset="0"/>
              </a:rPr>
              <a:t>—</a:t>
            </a:r>
            <a:r>
              <a:rPr lang="en-US" altLang="zh-CN" dirty="0">
                <a:latin typeface="Times New Roman" panose="02020603050405020304" pitchFamily="18" charset="0"/>
              </a:rPr>
              <a:t>65%</a:t>
            </a:r>
            <a:r>
              <a:rPr lang="zh-CN" altLang="zh-CN" dirty="0">
                <a:latin typeface="Times New Roman" panose="02020603050405020304" pitchFamily="18" charset="0"/>
              </a:rPr>
              <a:t>之间。</a:t>
            </a:r>
            <a:endParaRPr lang="en-US" altLang="zh-CN" dirty="0">
              <a:latin typeface="Times New Roman" panose="02020603050405020304" pitchFamily="18" charset="0"/>
            </a:endParaRPr>
          </a:p>
          <a:p>
            <a:pPr>
              <a:lnSpc>
                <a:spcPct val="150000"/>
              </a:lnSpc>
            </a:pPr>
            <a:r>
              <a:rPr lang="zh-CN" altLang="zh-CN" b="1" dirty="0">
                <a:solidFill>
                  <a:srgbClr val="92D050"/>
                </a:solidFill>
                <a:latin typeface="Times New Roman" panose="02020603050405020304" pitchFamily="18" charset="0"/>
              </a:rPr>
              <a:t>糖：</a:t>
            </a:r>
            <a:r>
              <a:rPr lang="zh-CN" altLang="zh-CN" dirty="0">
                <a:latin typeface="Times New Roman" panose="02020603050405020304" pitchFamily="18" charset="0"/>
              </a:rPr>
              <a:t>制作同样软硬度的面包，每增加</a:t>
            </a:r>
            <a:r>
              <a:rPr lang="en-US" altLang="zh-CN" dirty="0">
                <a:latin typeface="Times New Roman" panose="02020603050405020304" pitchFamily="18" charset="0"/>
              </a:rPr>
              <a:t>5%</a:t>
            </a:r>
            <a:r>
              <a:rPr lang="zh-CN" altLang="zh-CN" dirty="0">
                <a:latin typeface="Times New Roman" panose="02020603050405020304" pitchFamily="18" charset="0"/>
              </a:rPr>
              <a:t>的蔗糖，面粉的吸水率就会降低</a:t>
            </a:r>
            <a:r>
              <a:rPr lang="en-US" altLang="zh-CN" dirty="0">
                <a:latin typeface="Times New Roman" panose="02020603050405020304" pitchFamily="18" charset="0"/>
              </a:rPr>
              <a:t>1%</a:t>
            </a:r>
            <a:r>
              <a:rPr lang="zh-CN" altLang="zh-CN" dirty="0">
                <a:latin typeface="Times New Roman" panose="02020603050405020304" pitchFamily="18" charset="0"/>
              </a:rPr>
              <a:t>，面团中蔗糖量的增加会使得面粉吸水速度减慢而延长搅拌时间，同时，糖对面包还可以起到抑菌、改善色泽、增加风味等作用；</a:t>
            </a:r>
            <a:endParaRPr lang="zh-CN" altLang="en-US" dirty="0">
              <a:latin typeface="微软雅黑" panose="020B0503020204020204" pitchFamily="34" charset="-122"/>
              <a:ea typeface="微软雅黑" panose="020B0503020204020204" pitchFamily="34" charset="-122"/>
            </a:endParaRPr>
          </a:p>
        </p:txBody>
      </p:sp>
      <p:sp>
        <p:nvSpPr>
          <p:cNvPr id="18" name="矩形 17"/>
          <p:cNvSpPr/>
          <p:nvPr/>
        </p:nvSpPr>
        <p:spPr>
          <a:xfrm>
            <a:off x="784225" y="1501775"/>
            <a:ext cx="8972550" cy="4657725"/>
          </a:xfrm>
          <a:prstGeom prst="rect">
            <a:avLst/>
          </a:prstGeom>
          <a:no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93"/>
          <p:cNvSpPr/>
          <p:nvPr/>
        </p:nvSpPr>
        <p:spPr>
          <a:xfrm>
            <a:off x="717550" y="1449388"/>
            <a:ext cx="384175" cy="38417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93"/>
          <p:cNvSpPr/>
          <p:nvPr/>
        </p:nvSpPr>
        <p:spPr>
          <a:xfrm rot="10800000">
            <a:off x="9429750" y="5822950"/>
            <a:ext cx="382588" cy="38417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000000"/>
                                          </p:val>
                                        </p:tav>
                                        <p:tav tm="100000">
                                          <p:val>
                                            <p:strVal val="#ppt_w"/>
                                          </p:val>
                                        </p:tav>
                                      </p:tavLst>
                                    </p:anim>
                                    <p:anim calcmode="lin" valueType="num">
                                      <p:cBhvr>
                                        <p:cTn id="8" dur="500" fill="hold"/>
                                        <p:tgtEl>
                                          <p:spTgt spid="16"/>
                                        </p:tgtEl>
                                        <p:attrNameLst>
                                          <p:attrName>ppt_h</p:attrName>
                                        </p:attrNameLst>
                                      </p:cBhvr>
                                      <p:tavLst>
                                        <p:tav tm="0">
                                          <p:val>
                                            <p:fltVal val="0.000000"/>
                                          </p:val>
                                        </p:tav>
                                        <p:tav tm="100000">
                                          <p:val>
                                            <p:strVal val="#ppt_h"/>
                                          </p:val>
                                        </p:tav>
                                      </p:tavLst>
                                    </p:anim>
                                    <p:animEffect transition="in" filter="fade">
                                      <p:cBhvr>
                                        <p:cTn id="9" dur="500"/>
                                        <p:tgtEl>
                                          <p:spTgt spid="16"/>
                                        </p:tgtEl>
                                      </p:cBhvr>
                                    </p:animEffect>
                                    <p:anim calcmode="lin" valueType="num">
                                      <p:cBhvr>
                                        <p:cTn id="10" dur="500" fill="hold"/>
                                        <p:tgtEl>
                                          <p:spTgt spid="16"/>
                                        </p:tgtEl>
                                        <p:attrNameLst>
                                          <p:attrName>ppt_x</p:attrName>
                                        </p:attrNameLst>
                                      </p:cBhvr>
                                      <p:tavLst>
                                        <p:tav tm="0">
                                          <p:val>
                                            <p:fltVal val="0.500000"/>
                                          </p:val>
                                        </p:tav>
                                        <p:tav tm="100000">
                                          <p:val>
                                            <p:strVal val="#ppt_x"/>
                                          </p:val>
                                        </p:tav>
                                      </p:tavLst>
                                    </p:anim>
                                    <p:anim calcmode="lin" valueType="num">
                                      <p:cBhvr>
                                        <p:cTn id="11" dur="500" fill="hold"/>
                                        <p:tgtEl>
                                          <p:spTgt spid="16"/>
                                        </p:tgtEl>
                                        <p:attrNameLst>
                                          <p:attrName>ppt_y</p:attrName>
                                        </p:attrNameLst>
                                      </p:cBhvr>
                                      <p:tavLst>
                                        <p:tav tm="0">
                                          <p:val>
                                            <p:fltVal val="0.500000"/>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000000"/>
                                          </p:val>
                                        </p:tav>
                                        <p:tav tm="100000">
                                          <p:val>
                                            <p:strVal val="#ppt_w"/>
                                          </p:val>
                                        </p:tav>
                                      </p:tavLst>
                                    </p:anim>
                                    <p:anim calcmode="lin" valueType="num">
                                      <p:cBhvr>
                                        <p:cTn id="15" dur="500" fill="hold"/>
                                        <p:tgtEl>
                                          <p:spTgt spid="20"/>
                                        </p:tgtEl>
                                        <p:attrNameLst>
                                          <p:attrName>ppt_h</p:attrName>
                                        </p:attrNameLst>
                                      </p:cBhvr>
                                      <p:tavLst>
                                        <p:tav tm="0">
                                          <p:val>
                                            <p:fltVal val="0.000000"/>
                                          </p:val>
                                        </p:tav>
                                        <p:tav tm="100000">
                                          <p:val>
                                            <p:strVal val="#ppt_h"/>
                                          </p:val>
                                        </p:tav>
                                      </p:tavLst>
                                    </p:anim>
                                    <p:animEffect transition="in" filter="fade">
                                      <p:cBhvr>
                                        <p:cTn id="16" dur="500"/>
                                        <p:tgtEl>
                                          <p:spTgt spid="20"/>
                                        </p:tgtEl>
                                      </p:cBhvr>
                                    </p:animEffect>
                                    <p:anim calcmode="lin" valueType="num">
                                      <p:cBhvr>
                                        <p:cTn id="17" dur="500" fill="hold"/>
                                        <p:tgtEl>
                                          <p:spTgt spid="20"/>
                                        </p:tgtEl>
                                        <p:attrNameLst>
                                          <p:attrName>ppt_x</p:attrName>
                                        </p:attrNameLst>
                                      </p:cBhvr>
                                      <p:tavLst>
                                        <p:tav tm="0">
                                          <p:val>
                                            <p:fltVal val="0.500000"/>
                                          </p:val>
                                        </p:tav>
                                        <p:tav tm="100000">
                                          <p:val>
                                            <p:strVal val="#ppt_x"/>
                                          </p:val>
                                        </p:tav>
                                      </p:tavLst>
                                    </p:anim>
                                    <p:anim calcmode="lin" valueType="num">
                                      <p:cBhvr>
                                        <p:cTn id="18" dur="500" fill="hold"/>
                                        <p:tgtEl>
                                          <p:spTgt spid="20"/>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636588" y="419100"/>
            <a:ext cx="3179763" cy="58420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 </a:t>
            </a: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原材料的预处理</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21507" name="TextBox 15"/>
          <p:cNvSpPr txBox="1"/>
          <p:nvPr/>
        </p:nvSpPr>
        <p:spPr>
          <a:xfrm>
            <a:off x="982663" y="1673225"/>
            <a:ext cx="8636000" cy="4246563"/>
          </a:xfrm>
          <a:prstGeom prst="rect">
            <a:avLst/>
          </a:prstGeom>
          <a:noFill/>
          <a:ln w="9525">
            <a:noFill/>
          </a:ln>
        </p:spPr>
        <p:txBody>
          <a:bodyPr>
            <a:spAutoFit/>
          </a:bodyPr>
          <a:p>
            <a:pPr>
              <a:lnSpc>
                <a:spcPct val="150000"/>
              </a:lnSpc>
            </a:pPr>
            <a:r>
              <a:rPr lang="zh-CN" altLang="zh-CN" b="1" dirty="0">
                <a:solidFill>
                  <a:srgbClr val="92D050"/>
                </a:solidFill>
                <a:latin typeface="Times New Roman" panose="02020603050405020304" pitchFamily="18" charset="0"/>
              </a:rPr>
              <a:t>食盐：</a:t>
            </a:r>
            <a:r>
              <a:rPr lang="zh-CN" altLang="zh-CN" dirty="0">
                <a:latin typeface="Times New Roman" panose="02020603050405020304" pitchFamily="18" charset="0"/>
              </a:rPr>
              <a:t>可以增加面团的柔韧性，增加风味，抑制细菌滋生和控制酵母发酵等作用，由于过早加入食盐会延长搅拌时间和阻碍面筋形成，所以在搅拌面团时，食盐最好等面筋扩展至八九成时再添加。</a:t>
            </a:r>
            <a:endParaRPr lang="en-US" altLang="zh-CN" dirty="0">
              <a:latin typeface="Times New Roman" panose="02020603050405020304" pitchFamily="18" charset="0"/>
            </a:endParaRPr>
          </a:p>
          <a:p>
            <a:pPr>
              <a:lnSpc>
                <a:spcPct val="150000"/>
              </a:lnSpc>
            </a:pPr>
            <a:r>
              <a:rPr lang="zh-CN" altLang="zh-CN" b="1" dirty="0">
                <a:solidFill>
                  <a:srgbClr val="92D050"/>
                </a:solidFill>
                <a:latin typeface="Times New Roman" panose="02020603050405020304" pitchFamily="18" charset="0"/>
              </a:rPr>
              <a:t>奶粉：</a:t>
            </a:r>
            <a:r>
              <a:rPr lang="zh-CN" altLang="zh-CN" dirty="0">
                <a:latin typeface="Times New Roman" panose="02020603050405020304" pitchFamily="18" charset="0"/>
              </a:rPr>
              <a:t>在面团中添加脱奶粉可增加吸水率，因为脱脂奶粉吸水缓慢，固然会延长面团搅拌时间，同时，奶粉也可以起到乳化作用，使面包更柔软，增加风味等作用；</a:t>
            </a:r>
            <a:endParaRPr lang="zh-CN" altLang="zh-CN" dirty="0">
              <a:latin typeface="Times New Roman" panose="02020603050405020304" pitchFamily="18" charset="0"/>
            </a:endParaRPr>
          </a:p>
          <a:p>
            <a:pPr>
              <a:lnSpc>
                <a:spcPct val="150000"/>
              </a:lnSpc>
            </a:pPr>
            <a:r>
              <a:rPr lang="zh-CN" altLang="zh-CN" b="1" dirty="0">
                <a:solidFill>
                  <a:srgbClr val="92D050"/>
                </a:solidFill>
                <a:latin typeface="Times New Roman" panose="02020603050405020304" pitchFamily="18" charset="0"/>
              </a:rPr>
              <a:t>蛋品：</a:t>
            </a:r>
            <a:r>
              <a:rPr lang="zh-CN" altLang="zh-CN" dirty="0">
                <a:latin typeface="Times New Roman" panose="02020603050405020304" pitchFamily="18" charset="0"/>
              </a:rPr>
              <a:t>目前国内在制作面包时添加的蛋品大多用鲜鸡蛋，鸡蛋可以与糖、水等混合搅拌，鸡蛋可以使面包更柔软、改善色泽、增加风味等作用。</a:t>
            </a:r>
            <a:endParaRPr lang="zh-CN" altLang="zh-CN" dirty="0">
              <a:latin typeface="Times New Roman" panose="02020603050405020304" pitchFamily="18" charset="0"/>
            </a:endParaRPr>
          </a:p>
          <a:p>
            <a:pPr>
              <a:lnSpc>
                <a:spcPct val="150000"/>
              </a:lnSpc>
            </a:pPr>
            <a:r>
              <a:rPr lang="zh-CN" altLang="zh-CN" b="1" dirty="0">
                <a:solidFill>
                  <a:srgbClr val="92D050"/>
                </a:solidFill>
                <a:latin typeface="Times New Roman" panose="02020603050405020304" pitchFamily="18" charset="0"/>
              </a:rPr>
              <a:t>改良剂：</a:t>
            </a:r>
            <a:r>
              <a:rPr lang="zh-CN" altLang="zh-CN" dirty="0">
                <a:latin typeface="Times New Roman" panose="02020603050405020304" pitchFamily="18" charset="0"/>
              </a:rPr>
              <a:t>分为化学和生物改良剂两种，目前大多用化学改良剂，在使用过程中均直接和面粉搅拌均匀，可以改善面包内部组织、加大面包体积、延缓面包老化时间等作用。</a:t>
            </a:r>
            <a:endParaRPr lang="zh-CN" altLang="en-US" dirty="0">
              <a:latin typeface="微软雅黑" panose="020B0503020204020204" pitchFamily="34" charset="-122"/>
              <a:ea typeface="微软雅黑" panose="020B0503020204020204" pitchFamily="34" charset="-122"/>
            </a:endParaRPr>
          </a:p>
        </p:txBody>
      </p:sp>
      <p:sp>
        <p:nvSpPr>
          <p:cNvPr id="18" name="矩形 17"/>
          <p:cNvSpPr/>
          <p:nvPr/>
        </p:nvSpPr>
        <p:spPr>
          <a:xfrm>
            <a:off x="784225" y="1501775"/>
            <a:ext cx="8972550" cy="4657725"/>
          </a:xfrm>
          <a:prstGeom prst="rect">
            <a:avLst/>
          </a:prstGeom>
          <a:no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93"/>
          <p:cNvSpPr/>
          <p:nvPr/>
        </p:nvSpPr>
        <p:spPr>
          <a:xfrm>
            <a:off x="717550" y="1449388"/>
            <a:ext cx="384175" cy="38417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93"/>
          <p:cNvSpPr/>
          <p:nvPr/>
        </p:nvSpPr>
        <p:spPr>
          <a:xfrm rot="10800000">
            <a:off x="9429750" y="5822950"/>
            <a:ext cx="382588" cy="38417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000000"/>
                                          </p:val>
                                        </p:tav>
                                        <p:tav tm="100000">
                                          <p:val>
                                            <p:strVal val="#ppt_w"/>
                                          </p:val>
                                        </p:tav>
                                      </p:tavLst>
                                    </p:anim>
                                    <p:anim calcmode="lin" valueType="num">
                                      <p:cBhvr>
                                        <p:cTn id="8" dur="500" fill="hold"/>
                                        <p:tgtEl>
                                          <p:spTgt spid="16"/>
                                        </p:tgtEl>
                                        <p:attrNameLst>
                                          <p:attrName>ppt_h</p:attrName>
                                        </p:attrNameLst>
                                      </p:cBhvr>
                                      <p:tavLst>
                                        <p:tav tm="0">
                                          <p:val>
                                            <p:fltVal val="0.000000"/>
                                          </p:val>
                                        </p:tav>
                                        <p:tav tm="100000">
                                          <p:val>
                                            <p:strVal val="#ppt_h"/>
                                          </p:val>
                                        </p:tav>
                                      </p:tavLst>
                                    </p:anim>
                                    <p:animEffect transition="in" filter="fade">
                                      <p:cBhvr>
                                        <p:cTn id="9" dur="500"/>
                                        <p:tgtEl>
                                          <p:spTgt spid="16"/>
                                        </p:tgtEl>
                                      </p:cBhvr>
                                    </p:animEffect>
                                    <p:anim calcmode="lin" valueType="num">
                                      <p:cBhvr>
                                        <p:cTn id="10" dur="500" fill="hold"/>
                                        <p:tgtEl>
                                          <p:spTgt spid="16"/>
                                        </p:tgtEl>
                                        <p:attrNameLst>
                                          <p:attrName>ppt_x</p:attrName>
                                        </p:attrNameLst>
                                      </p:cBhvr>
                                      <p:tavLst>
                                        <p:tav tm="0">
                                          <p:val>
                                            <p:fltVal val="0.500000"/>
                                          </p:val>
                                        </p:tav>
                                        <p:tav tm="100000">
                                          <p:val>
                                            <p:strVal val="#ppt_x"/>
                                          </p:val>
                                        </p:tav>
                                      </p:tavLst>
                                    </p:anim>
                                    <p:anim calcmode="lin" valueType="num">
                                      <p:cBhvr>
                                        <p:cTn id="11" dur="500" fill="hold"/>
                                        <p:tgtEl>
                                          <p:spTgt spid="16"/>
                                        </p:tgtEl>
                                        <p:attrNameLst>
                                          <p:attrName>ppt_y</p:attrName>
                                        </p:attrNameLst>
                                      </p:cBhvr>
                                      <p:tavLst>
                                        <p:tav tm="0">
                                          <p:val>
                                            <p:fltVal val="0.500000"/>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000000"/>
                                          </p:val>
                                        </p:tav>
                                        <p:tav tm="100000">
                                          <p:val>
                                            <p:strVal val="#ppt_w"/>
                                          </p:val>
                                        </p:tav>
                                      </p:tavLst>
                                    </p:anim>
                                    <p:anim calcmode="lin" valueType="num">
                                      <p:cBhvr>
                                        <p:cTn id="15" dur="500" fill="hold"/>
                                        <p:tgtEl>
                                          <p:spTgt spid="20"/>
                                        </p:tgtEl>
                                        <p:attrNameLst>
                                          <p:attrName>ppt_h</p:attrName>
                                        </p:attrNameLst>
                                      </p:cBhvr>
                                      <p:tavLst>
                                        <p:tav tm="0">
                                          <p:val>
                                            <p:fltVal val="0.000000"/>
                                          </p:val>
                                        </p:tav>
                                        <p:tav tm="100000">
                                          <p:val>
                                            <p:strVal val="#ppt_h"/>
                                          </p:val>
                                        </p:tav>
                                      </p:tavLst>
                                    </p:anim>
                                    <p:animEffect transition="in" filter="fade">
                                      <p:cBhvr>
                                        <p:cTn id="16" dur="500"/>
                                        <p:tgtEl>
                                          <p:spTgt spid="20"/>
                                        </p:tgtEl>
                                      </p:cBhvr>
                                    </p:animEffect>
                                    <p:anim calcmode="lin" valueType="num">
                                      <p:cBhvr>
                                        <p:cTn id="17" dur="500" fill="hold"/>
                                        <p:tgtEl>
                                          <p:spTgt spid="20"/>
                                        </p:tgtEl>
                                        <p:attrNameLst>
                                          <p:attrName>ppt_x</p:attrName>
                                        </p:attrNameLst>
                                      </p:cBhvr>
                                      <p:tavLst>
                                        <p:tav tm="0">
                                          <p:val>
                                            <p:fltVal val="0.500000"/>
                                          </p:val>
                                        </p:tav>
                                        <p:tav tm="100000">
                                          <p:val>
                                            <p:strVal val="#ppt_x"/>
                                          </p:val>
                                        </p:tav>
                                      </p:tavLst>
                                    </p:anim>
                                    <p:anim calcmode="lin" valueType="num">
                                      <p:cBhvr>
                                        <p:cTn id="18" dur="500" fill="hold"/>
                                        <p:tgtEl>
                                          <p:spTgt spid="20"/>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NjYzMDIzMTM4NjRkNDgwNjFiMjIwMmVlN2RjOTIzZD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3258</Words>
  <Application>WPS 演示</Application>
  <PresentationFormat>自定义</PresentationFormat>
  <Paragraphs>210</Paragraphs>
  <Slides>15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Arial</vt:lpstr>
      <vt:lpstr>宋体</vt:lpstr>
      <vt:lpstr>Wingdings</vt:lpstr>
      <vt:lpstr>Times New Roman</vt:lpstr>
      <vt:lpstr>Calibri</vt:lpstr>
      <vt:lpstr>微软雅黑</vt:lpstr>
      <vt:lpstr>Arial Black</vt:lpstr>
      <vt:lpstr>Aller Light</vt:lpstr>
      <vt:lpstr>Segoe Print</vt:lpstr>
      <vt:lpstr>PangMenZhengDao</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kylin</dc:creator>
  <cp:lastModifiedBy>Amanda_Y</cp:lastModifiedBy>
  <cp:revision>34</cp:revision>
  <dcterms:created xsi:type="dcterms:W3CDTF">2021-12-02T07:46:23Z</dcterms:created>
  <dcterms:modified xsi:type="dcterms:W3CDTF">2022-06-15T10:59:29Z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43326220A8624ADEBC5F76CA03B4CFCC</vt:lpwstr>
  </property>
  <property fmtid="{D5CDD505-2E9C-101B-9397-08002B2CF9AE}" pid="3" name="KSOProductBuildVer">
    <vt:lpwstr>2052-11.1.0.11744</vt:lpwstr>
  </property>
</Properties>
</file>