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custDataLst>
    <p:tags r:id="rId18"/>
  </p:custDataLst>
  <p:kinsoku lang="zh-CN" invalStChars="!%),.:;?]}¨·ˇˉ་―‖’”…‰∶、。〃々〉》」』】〕〗！＂＇％），．：；？］｀｜｝～￠" invalEndChars="([{·‘“〈《「『【〔〖（．［｛￡￥"/>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828282"/>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p:restoredTop sz="96429"/>
  </p:normalViewPr>
  <p:slideViewPr>
    <p:cSldViewPr snapToGrid="0" showGuides="1">
      <p:cViewPr varScale="1">
        <p:scale>
          <a:sx n="110" d="100"/>
          <a:sy n="110" d="100"/>
        </p:scale>
        <p:origin x="-54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9E28252E-0E35-459C-B2A0-FF0497C240C0}"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64DD079B-96E8-4D80-9F64-34012FF0FD99}"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635FCBE-ACA8-467B-8386-F36EFDED1705}"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b="1" dirty="0" smtClean="0"/>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t>高技能人才培训多媒体手册式系列教材</a:t>
            </a:r>
            <a:endParaRPr kumimoji="0" lang="zh-CN" altLang="zh-CN" sz="1200"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DCA9ABC-DFE6-46C2-8A10-3661C4457F43}"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274649"/>
            <a:ext cx="36576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800" y="274649"/>
            <a:ext cx="107696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07DEA463-EE48-4728-9F24-84B7C5EBF3C7}"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96A3EA1-D9FE-4DC1-8E3E-AEC987311A28}"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1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7"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84C25D-7DA9-4479-AA19-E8DB26B4526F}"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91A4910-8DD7-4947-84E6-50F3CD3DFB5E}"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615D0BA-824E-400F-BBDA-7FD89E6BC472}"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sz="quarter" idx="1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sz="quarter" idx="1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4827DF3-531E-43E7-BC1C-AFF53760F15B}"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3"/>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4"/>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3DC918B-8250-4550-80B1-CEFD97A542AF}"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2"/>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3"/>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391749C-B955-4D66-9E40-F85003364F3C}"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a:xfrm>
            <a:off x="609600" y="6356350"/>
            <a:ext cx="28448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AF6BF0B-883E-4F5A-AB5B-8D20C5641367}"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p:cNvSpPr>
          <p:nvPr>
            <p:ph type="sldNum" sz="quarter" idx="4"/>
          </p:nvPr>
        </p:nvSpPr>
        <p:spPr>
          <a:xfrm>
            <a:off x="8737600" y="6356350"/>
            <a:ext cx="2844800" cy="365125"/>
          </a:xfrm>
          <a:prstGeom prst="rect">
            <a:avLst/>
          </a:prstGeom>
        </p:spPr>
        <p:txBody>
          <a:bodyPr vert="horz" lIns="91440" tIns="45720" rIns="91440" bIns="45720" rtlCol="0" anchor="ctr"/>
          <a:p>
            <a:pPr algn="r">
              <a:buNone/>
            </a:pPr>
            <a:fld id="{9A0DB2DC-4C9A-4742-B13C-FB6460FD3503}" type="slidenum">
              <a:rPr lang="en-US" altLang="zh-CN" dirty="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BC559FD-6E0A-4208-841E-574F8FCEF079}" type="datetime5">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fld>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rPr>
              <a:t>高技能人才培训多媒体手册式系列教材</a:t>
            </a:r>
            <a:endParaRPr kumimoji="0" lang="zh-CN" altLang="zh-CN"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altLang="zh-CN" dirty="0">
                <a:latin typeface="Times New Roman" panose="02020603050405020304" pitchFamily="18" charset="0"/>
              </a:rPr>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4" name="组合 6"/>
          <p:cNvGrpSpPr/>
          <p:nvPr/>
        </p:nvGrpSpPr>
        <p:grpSpPr>
          <a:xfrm>
            <a:off x="0" y="0"/>
            <a:ext cx="5711825" cy="6754813"/>
            <a:chOff x="-4750" y="0"/>
            <a:chExt cx="4351447" cy="5145088"/>
          </a:xfrm>
        </p:grpSpPr>
        <p:pic>
          <p:nvPicPr>
            <p:cNvPr id="8" name="图片 7" descr="1622428789(1)"/>
            <p:cNvPicPr/>
            <p:nvPr/>
          </p:nvPicPr>
          <p:blipFill>
            <a:blip r:embed="rId1" cstate="print"/>
            <a:srcRect b="15004"/>
            <a:stretch>
              <a:fillRect/>
            </a:stretch>
          </p:blipFill>
          <p:spPr>
            <a:xfrm>
              <a:off x="-4750" y="0"/>
              <a:ext cx="1408398" cy="1024372"/>
            </a:xfrm>
            <a:prstGeom prst="rect">
              <a:avLst/>
            </a:prstGeom>
            <a:ln>
              <a:noFill/>
            </a:ln>
            <a:effectLst>
              <a:softEdge rad="112500"/>
            </a:effectLst>
          </p:spPr>
        </p:pic>
        <p:pic>
          <p:nvPicPr>
            <p:cNvPr id="9" name="图片 8" descr="C:\Users\ADMINI~1\AppData\Local\Temp\WeChat Files\ac5bb09a9924ef14db3122dc1756152.jpg"/>
            <p:cNvPicPr/>
            <p:nvPr/>
          </p:nvPicPr>
          <p:blipFill>
            <a:blip r:embed="rId2" cstate="print"/>
            <a:stretch>
              <a:fillRect/>
            </a:stretch>
          </p:blipFill>
          <p:spPr>
            <a:xfrm>
              <a:off x="1475656" y="0"/>
              <a:ext cx="1512168" cy="1024372"/>
            </a:xfrm>
            <a:prstGeom prst="rect">
              <a:avLst/>
            </a:prstGeom>
            <a:ln>
              <a:noFill/>
            </a:ln>
            <a:effectLst>
              <a:softEdge rad="112500"/>
            </a:effectLst>
          </p:spPr>
        </p:pic>
        <p:pic>
          <p:nvPicPr>
            <p:cNvPr id="10" name="图片 9" descr="C:\Users\Administrator\Desktop\重乳酪\微信图片_20210620151850.png微信图片_20210620151850"/>
            <p:cNvPicPr/>
            <p:nvPr/>
          </p:nvPicPr>
          <p:blipFill>
            <a:blip r:embed="rId3" cstate="print"/>
            <a:stretch>
              <a:fillRect/>
            </a:stretch>
          </p:blipFill>
          <p:spPr>
            <a:xfrm>
              <a:off x="-508" y="1168388"/>
              <a:ext cx="2117725" cy="1944370"/>
            </a:xfrm>
            <a:prstGeom prst="rect">
              <a:avLst/>
            </a:prstGeom>
            <a:ln>
              <a:noFill/>
            </a:ln>
            <a:effectLst>
              <a:softEdge rad="112500"/>
            </a:effectLst>
          </p:spPr>
        </p:pic>
        <p:pic>
          <p:nvPicPr>
            <p:cNvPr id="11" name="图片 10" descr="IMG_0768"/>
            <p:cNvPicPr/>
            <p:nvPr/>
          </p:nvPicPr>
          <p:blipFill>
            <a:blip r:embed="rId4" cstate="print"/>
            <a:srcRect l="36402" t="11635" b="12735"/>
            <a:stretch>
              <a:fillRect/>
            </a:stretch>
          </p:blipFill>
          <p:spPr>
            <a:xfrm>
              <a:off x="0" y="3220616"/>
              <a:ext cx="2012923" cy="1924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descr="IMG_0748"/>
            <p:cNvPicPr/>
            <p:nvPr/>
          </p:nvPicPr>
          <p:blipFill>
            <a:blip r:embed="rId5" cstate="print"/>
            <a:stretch>
              <a:fillRect/>
            </a:stretch>
          </p:blipFill>
          <p:spPr>
            <a:xfrm>
              <a:off x="2087724" y="3220616"/>
              <a:ext cx="2258973" cy="1888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3" name="Rectangle 18"/>
          <p:cNvSpPr>
            <a:spLocks noChangeArrowheads="1"/>
          </p:cNvSpPr>
          <p:nvPr/>
        </p:nvSpPr>
        <p:spPr bwMode="auto">
          <a:xfrm>
            <a:off x="5921375" y="4400550"/>
            <a:ext cx="5129213" cy="615950"/>
          </a:xfrm>
          <a:prstGeom prst="rect">
            <a:avLst/>
          </a:prstGeom>
          <a:noFill/>
          <a:ln>
            <a:noFill/>
          </a:ln>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rPr>
              <a:t>模块四：蛋糕制作工艺</a:t>
            </a:r>
            <a:endParaRPr kumimoji="0" lang="en-US" altLang="zh-CN" sz="4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Rectangle 18"/>
          <p:cNvSpPr/>
          <p:nvPr/>
        </p:nvSpPr>
        <p:spPr>
          <a:xfrm>
            <a:off x="5857875" y="2182813"/>
            <a:ext cx="5486400" cy="1107440"/>
          </a:xfrm>
          <a:prstGeom prst="rect">
            <a:avLst/>
          </a:prstGeom>
          <a:noFill/>
          <a:ln w="9525">
            <a:noFill/>
          </a:ln>
        </p:spPr>
        <p:txBody>
          <a:bodyPr wrap="none" lIns="0" tIns="0" rIns="0" bIns="0">
            <a:spAutoFit/>
          </a:bodyPr>
          <a:p>
            <a:pPr>
              <a:buNone/>
            </a:pPr>
            <a:r>
              <a:rPr lang="zh-CN" altLang="en-US" sz="7200" b="1" dirty="0">
                <a:solidFill>
                  <a:srgbClr val="FE6202"/>
                </a:solidFill>
                <a:latin typeface="微软雅黑" panose="020B0503020204020204" pitchFamily="34" charset="-122"/>
                <a:ea typeface="微软雅黑" panose="020B0503020204020204" pitchFamily="34" charset="-122"/>
              </a:rPr>
              <a:t>西式</a:t>
            </a:r>
            <a:r>
              <a:rPr lang="zh-CN" altLang="en-US" sz="7200" b="1" dirty="0">
                <a:solidFill>
                  <a:srgbClr val="FE6202"/>
                </a:solidFill>
                <a:latin typeface="微软雅黑" panose="020B0503020204020204" pitchFamily="34" charset="-122"/>
                <a:ea typeface="微软雅黑" panose="020B0503020204020204" pitchFamily="34" charset="-122"/>
              </a:rPr>
              <a:t>面点技术</a:t>
            </a:r>
            <a:endParaRPr lang="en-US" altLang="zh-CN" sz="7200" b="1" dirty="0">
              <a:solidFill>
                <a:srgbClr val="FE6202"/>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6667"/>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375" autoRev="1" fill="hold">
                                          <p:stCondLst>
                                            <p:cond delay="0"/>
                                          </p:stCondLst>
                                        </p:cTn>
                                        <p:tgtEl>
                                          <p:spTgt spid="14"/>
                                        </p:tgtEl>
                                        <p:attrNameLst>
                                          <p:attrName>ppt_w</p:attrName>
                                        </p:attrNameLst>
                                      </p:cBhvr>
                                    </p:anim>
                                    <p:anim by="(#ppt_w*0.50)" calcmode="lin" valueType="num">
                                      <p:cBhvr>
                                        <p:cTn id="8" dur="375" decel="50000" autoRev="1" fill="hold">
                                          <p:stCondLst>
                                            <p:cond delay="0"/>
                                          </p:stCondLst>
                                        </p:cTn>
                                        <p:tgtEl>
                                          <p:spTgt spid="14"/>
                                        </p:tgtEl>
                                        <p:attrNameLst>
                                          <p:attrName>ppt_x</p:attrName>
                                        </p:attrNameLst>
                                      </p:cBhvr>
                                    </p:anim>
                                    <p:anim from="(-#ppt_h/2)" to="(#ppt_y)" calcmode="lin" valueType="num">
                                      <p:cBhvr>
                                        <p:cTn id="9" dur="750" fill="hold">
                                          <p:stCondLst>
                                            <p:cond delay="0"/>
                                          </p:stCondLst>
                                        </p:cTn>
                                        <p:tgtEl>
                                          <p:spTgt spid="14"/>
                                        </p:tgtEl>
                                        <p:attrNameLst>
                                          <p:attrName>ppt_y</p:attrName>
                                        </p:attrNameLst>
                                      </p:cBhvr>
                                    </p:anim>
                                    <p:animRot by="21600000">
                                      <p:cBhvr>
                                        <p:cTn id="10" dur="750" fill="hold">
                                          <p:stCondLst>
                                            <p:cond delay="0"/>
                                          </p:stCondLst>
                                        </p:cTn>
                                        <p:tgtEl>
                                          <p:spTgt spid="14"/>
                                        </p:tgtEl>
                                        <p:attrNameLst>
                                          <p:attrName>r</p:attrName>
                                        </p:attrNameLst>
                                      </p:cBhvr>
                                    </p:animRot>
                                  </p:childTnLst>
                                </p:cTn>
                              </p:par>
                            </p:childTnLst>
                          </p:cTn>
                        </p:par>
                        <p:par>
                          <p:cTn id="11" fill="hold">
                            <p:stCondLst>
                              <p:cond delay="1000"/>
                            </p:stCondLst>
                            <p:childTnLst>
                              <p:par>
                                <p:cTn id="12" presetID="53" presetClass="entr" presetSubtype="16" fill="hold" grpId="0" nodeType="afterEffect">
                                  <p:stCondLst>
                                    <p:cond delay="0"/>
                                  </p:stCondLst>
                                  <p:iterate type="wd">
                                    <p:tmPct val="10000"/>
                                  </p:iterate>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000000"/>
                                          </p:val>
                                        </p:tav>
                                        <p:tav tm="100000">
                                          <p:val>
                                            <p:strVal val="#ppt_w"/>
                                          </p:val>
                                        </p:tav>
                                      </p:tavLst>
                                    </p:anim>
                                    <p:anim calcmode="lin" valueType="num">
                                      <p:cBhvr>
                                        <p:cTn id="15" dur="500" fill="hold"/>
                                        <p:tgtEl>
                                          <p:spTgt spid="13"/>
                                        </p:tgtEl>
                                        <p:attrNameLst>
                                          <p:attrName>ppt_h</p:attrName>
                                        </p:attrNameLst>
                                      </p:cBhvr>
                                      <p:tavLst>
                                        <p:tav tm="0">
                                          <p:val>
                                            <p:fltVal val="0.00000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22537"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22538" name="Freeform 112"/>
          <p:cNvSpPr>
            <a:spLocks noEditPoints="1"/>
          </p:cNvSpPr>
          <p:nvPr/>
        </p:nvSpPr>
        <p:spPr>
          <a:xfrm>
            <a:off x="9502775" y="2203450"/>
            <a:ext cx="341313" cy="342900"/>
          </a:xfrm>
          <a:custGeom>
            <a:avLst/>
            <a:gdLst>
              <a:gd name="txL" fmla="*/ 0 w 288"/>
              <a:gd name="txT" fmla="*/ 0 h 288"/>
              <a:gd name="txR" fmla="*/ 288 w 288"/>
              <a:gd name="txB" fmla="*/ 288 h 288"/>
            </a:gdLst>
            <a:ahLst/>
            <a:cxnLst>
              <a:cxn ang="0">
                <a:pos x="251609274" y="170499883"/>
              </a:cxn>
              <a:cxn ang="0">
                <a:pos x="257232641" y="130717510"/>
              </a:cxn>
              <a:cxn ang="0">
                <a:pos x="129318500" y="0"/>
              </a:cxn>
              <a:cxn ang="0">
                <a:pos x="0" y="130717510"/>
              </a:cxn>
              <a:cxn ang="0">
                <a:pos x="129318500" y="260013414"/>
              </a:cxn>
              <a:cxn ang="0">
                <a:pos x="170082907" y="252908958"/>
              </a:cxn>
              <a:cxn ang="0">
                <a:pos x="199600543" y="282746008"/>
              </a:cxn>
              <a:cxn ang="0">
                <a:pos x="261449277" y="282746008"/>
              </a:cxn>
              <a:cxn ang="0">
                <a:pos x="261449277" y="346683808"/>
              </a:cxn>
              <a:cxn ang="0">
                <a:pos x="261449277" y="346683808"/>
              </a:cxn>
              <a:cxn ang="0">
                <a:pos x="323296899" y="346683808"/>
              </a:cxn>
              <a:cxn ang="0">
                <a:pos x="323296899" y="409201119"/>
              </a:cxn>
              <a:cxn ang="0">
                <a:pos x="323296899" y="409201119"/>
              </a:cxn>
              <a:cxn ang="0">
                <a:pos x="404824452" y="409201119"/>
              </a:cxn>
              <a:cxn ang="0">
                <a:pos x="404824452" y="409201119"/>
              </a:cxn>
              <a:cxn ang="0">
                <a:pos x="404824452" y="409201119"/>
              </a:cxn>
              <a:cxn ang="0">
                <a:pos x="404824452" y="326792045"/>
              </a:cxn>
              <a:cxn ang="0">
                <a:pos x="251609274" y="170499883"/>
              </a:cxn>
              <a:cxn ang="0">
                <a:pos x="102611955" y="146345647"/>
              </a:cxn>
              <a:cxn ang="0">
                <a:pos x="59036476" y="102300875"/>
              </a:cxn>
              <a:cxn ang="0">
                <a:pos x="102611955" y="58254894"/>
              </a:cxn>
              <a:cxn ang="0">
                <a:pos x="146186229" y="102300875"/>
              </a:cxn>
              <a:cxn ang="0">
                <a:pos x="102611955" y="146345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alpha val="100000"/>
            </a:schemeClr>
          </a:solidFill>
          <a:ln w="9525">
            <a:noFill/>
          </a:ln>
        </p:spPr>
        <p:txBody>
          <a:bodyPr/>
          <a:p>
            <a:endParaRPr lang="zh-CN" altLang="en-US"/>
          </a:p>
        </p:txBody>
      </p:sp>
      <p:sp>
        <p:nvSpPr>
          <p:cNvPr id="22" name="矩形 21"/>
          <p:cNvSpPr/>
          <p:nvPr/>
        </p:nvSpPr>
        <p:spPr>
          <a:xfrm>
            <a:off x="2933700" y="2662238"/>
            <a:ext cx="4699000" cy="1447800"/>
          </a:xfrm>
          <a:prstGeom prst="rect">
            <a:avLst/>
          </a:prstGeom>
          <a:effectLst>
            <a:outerShdw blurRad="50800" dist="76200" dir="18900000" algn="bl" rotWithShape="0">
              <a:prstClr val="black">
                <a:alpha val="16000"/>
              </a:prst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8800" b="1" i="0" u="none" strike="noStrike" kern="120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cs typeface="PangMenZhengDao" charset="-122"/>
              </a:rPr>
              <a:t>谢谢观看</a:t>
            </a:r>
            <a:endParaRPr kumimoji="0" lang="zh-CN" altLang="en-US" sz="8800" b="1" i="0" u="none" strike="noStrike" kern="120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iterate type="lt">
                                    <p:tmPct val="0"/>
                                  </p:iterate>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5"/>
          <p:cNvSpPr txBox="1"/>
          <p:nvPr/>
        </p:nvSpPr>
        <p:spPr>
          <a:xfrm>
            <a:off x="1789113" y="3021013"/>
            <a:ext cx="4257675" cy="585788"/>
          </a:xfrm>
          <a:prstGeom prst="rect">
            <a:avLst/>
          </a:prstGeom>
          <a:noFill/>
        </p:spPr>
        <p:txBody>
          <a:bodyPr>
            <a:spAutoFit/>
          </a:bodyPr>
          <a:lstStyle/>
          <a:p>
            <a:pPr marR="0" algn="ctr" defTabSz="914400">
              <a:buClrTx/>
              <a:buSzTx/>
              <a:buFontTx/>
              <a:buNone/>
              <a:defRPr/>
            </a:pPr>
            <a:r>
              <a:rPr kumimoji="0" lang="en-US" altLang="zh-CN" sz="3200" b="1" kern="1200" cap="none" spc="300" normalizeH="0" baseline="0" noProof="0" dirty="0">
                <a:solidFill>
                  <a:schemeClr val="bg1">
                    <a:lumMod val="65000"/>
                  </a:schemeClr>
                </a:solidFill>
                <a:latin typeface="Arial Black" panose="020B0A04020102020204" pitchFamily="34" charset="0"/>
                <a:ea typeface="宋体" panose="02010600030101010101" pitchFamily="2" charset="-122"/>
                <a:cs typeface="+mn-cs"/>
              </a:rPr>
              <a:t>CONTENTS</a:t>
            </a:r>
            <a:endParaRPr kumimoji="0" lang="zh-CN" altLang="en-US" sz="3200" b="1" kern="1200" cap="none" spc="300" normalizeH="0" baseline="0" noProof="0" dirty="0">
              <a:solidFill>
                <a:schemeClr val="bg1">
                  <a:lumMod val="65000"/>
                </a:schemeClr>
              </a:solidFill>
              <a:latin typeface="Arial Black" panose="020B0A04020102020204" pitchFamily="34" charset="0"/>
              <a:ea typeface="宋体" panose="02010600030101010101" pitchFamily="2" charset="-122"/>
              <a:cs typeface="+mn-cs"/>
            </a:endParaRPr>
          </a:p>
        </p:txBody>
      </p:sp>
      <p:sp>
        <p:nvSpPr>
          <p:cNvPr id="5" name="矩形 4"/>
          <p:cNvSpPr/>
          <p:nvPr/>
        </p:nvSpPr>
        <p:spPr>
          <a:xfrm>
            <a:off x="6059488" y="2800350"/>
            <a:ext cx="574675" cy="4318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a:ln>
                  <a:noFill/>
                </a:ln>
                <a:solidFill>
                  <a:schemeClr val="bg1"/>
                </a:solidFill>
                <a:effectLst/>
                <a:uLnTx/>
                <a:uFillTx/>
                <a:latin typeface="+mn-lt"/>
                <a:ea typeface="+mn-ea"/>
                <a:cs typeface="+mn-cs"/>
              </a:rPr>
              <a:t>1</a:t>
            </a:r>
            <a:endParaRPr kumimoji="0" lang="zh-CN" altLang="en-US" sz="3200" b="1" i="0" u="none" strike="noStrike" kern="1200" cap="none" spc="0" normalizeH="0" baseline="0" noProof="0">
              <a:ln>
                <a:noFill/>
              </a:ln>
              <a:solidFill>
                <a:schemeClr val="bg1"/>
              </a:solidFill>
              <a:effectLst/>
              <a:uLnTx/>
              <a:uFillTx/>
              <a:latin typeface="+mn-lt"/>
              <a:ea typeface="+mn-ea"/>
              <a:cs typeface="+mn-cs"/>
            </a:endParaRPr>
          </a:p>
        </p:txBody>
      </p:sp>
      <p:sp>
        <p:nvSpPr>
          <p:cNvPr id="6" name="矩形 5"/>
          <p:cNvSpPr/>
          <p:nvPr/>
        </p:nvSpPr>
        <p:spPr>
          <a:xfrm>
            <a:off x="6053138" y="3676650"/>
            <a:ext cx="576263" cy="433388"/>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bg1"/>
                </a:solidFill>
                <a:effectLst/>
                <a:uLnTx/>
                <a:uFillTx/>
                <a:latin typeface="+mn-lt"/>
                <a:ea typeface="+mn-ea"/>
                <a:cs typeface="+mn-cs"/>
              </a:rPr>
              <a:t>2</a:t>
            </a:r>
            <a:endParaRPr kumimoji="0" lang="zh-CN" altLang="en-US" sz="32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矩形 6"/>
          <p:cNvSpPr/>
          <p:nvPr/>
        </p:nvSpPr>
        <p:spPr>
          <a:xfrm>
            <a:off x="6632575" y="2800350"/>
            <a:ext cx="2816225" cy="5842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Times New Roman" panose="02020603050405020304" pitchFamily="18" charset="0"/>
                <a:ea typeface="宋体" panose="02010600030101010101" pitchFamily="2"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蛋 糕 的 分 类</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6716713" y="3606800"/>
            <a:ext cx="3255963" cy="58420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蛋 糕 制 作 实 例</a:t>
            </a:r>
            <a:endPar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9" name="矩形"/>
          <p:cNvSpPr/>
          <p:nvPr/>
        </p:nvSpPr>
        <p:spPr>
          <a:xfrm>
            <a:off x="1225550" y="1317625"/>
            <a:ext cx="3795713" cy="1570038"/>
          </a:xfrm>
          <a:prstGeom prst="rect">
            <a:avLst/>
          </a:prstGeom>
          <a:noFill/>
          <a:ln w="9525" cap="flat" cmpd="sng">
            <a:noFill/>
            <a:prstDash val="solid"/>
            <a:miter/>
          </a:ln>
          <a:effectLst>
            <a:outerShdw blurRad="50800" dist="38100" dir="8100000" algn="tr" rotWithShape="0">
              <a:srgbClr val="000000">
                <a:alpha val="39607"/>
              </a:srgbClr>
            </a:outerShdw>
          </a:effectLst>
        </p:spPr>
        <p:txBody>
          <a:bodyPr>
            <a:spAutoFit/>
          </a:bodyP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Calibri" panose="020F0502020204030204" pitchFamily="34" charset="0"/>
              </a:rPr>
              <a:t>目录</a:t>
            </a:r>
            <a:endParaRPr kumimoji="0" lang="zh-CN" altLang="en-US" sz="96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14351"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000000"/>
                                          </p:val>
                                        </p:tav>
                                        <p:tav tm="100000">
                                          <p:val>
                                            <p:strVal val="#ppt_w"/>
                                          </p:val>
                                        </p:tav>
                                      </p:tavLst>
                                    </p:anim>
                                    <p:anim calcmode="lin" valueType="num">
                                      <p:cBhvr>
                                        <p:cTn id="8" dur="500" fill="hold"/>
                                        <p:tgtEl>
                                          <p:spTgt spid="9"/>
                                        </p:tgtEl>
                                        <p:attrNameLst>
                                          <p:attrName>ppt_h</p:attrName>
                                        </p:attrNameLst>
                                      </p:cBhvr>
                                      <p:tavLst>
                                        <p:tav tm="0">
                                          <p:val>
                                            <p:fltVal val="0.000000"/>
                                          </p:val>
                                        </p:tav>
                                        <p:tav tm="100000">
                                          <p:val>
                                            <p:strVal val="#ppt_h"/>
                                          </p:val>
                                        </p:tav>
                                      </p:tavLst>
                                    </p:anim>
                                    <p:animEffect transition="in" filter="fade">
                                      <p:cBhvr>
                                        <p:cTn id="9" dur="500"/>
                                        <p:tgtEl>
                                          <p:spTgt spid="9"/>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2816225" cy="585788"/>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Times New Roman" panose="02020603050405020304" pitchFamily="18" charset="0"/>
                <a:ea typeface="宋体" panose="02010600030101010101" pitchFamily="2"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蛋 糕 的 分 类</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15370"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15371" name="TextBox 15"/>
          <p:cNvSpPr txBox="1"/>
          <p:nvPr/>
        </p:nvSpPr>
        <p:spPr>
          <a:xfrm>
            <a:off x="1276350" y="2173288"/>
            <a:ext cx="8074025" cy="3278187"/>
          </a:xfrm>
          <a:prstGeom prst="rect">
            <a:avLst/>
          </a:prstGeom>
          <a:noFill/>
          <a:ln w="9525">
            <a:noFill/>
          </a:ln>
        </p:spPr>
        <p:txBody>
          <a:bodyPr>
            <a:spAutoFit/>
          </a:bodyPr>
          <a:p>
            <a:pPr>
              <a:lnSpc>
                <a:spcPct val="150000"/>
              </a:lnSpc>
            </a:pPr>
            <a:r>
              <a:rPr lang="zh-CN" altLang="zh-CN" dirty="0">
                <a:latin typeface="Times New Roman" panose="02020603050405020304" pitchFamily="18" charset="0"/>
              </a:rPr>
              <a:t>蛋糕（</a:t>
            </a:r>
            <a:r>
              <a:rPr lang="en-US" altLang="zh-CN" dirty="0">
                <a:latin typeface="Times New Roman" panose="02020603050405020304" pitchFamily="18" charset="0"/>
              </a:rPr>
              <a:t>cake</a:t>
            </a:r>
            <a:r>
              <a:rPr lang="zh-CN" altLang="zh-CN" dirty="0">
                <a:latin typeface="Times New Roman" panose="02020603050405020304" pitchFamily="18" charset="0"/>
              </a:rPr>
              <a:t>）是一种古老的</a:t>
            </a:r>
            <a:r>
              <a:rPr lang="en-US" altLang="zh-CN" dirty="0">
                <a:latin typeface="Times New Roman" panose="02020603050405020304" pitchFamily="18" charset="0"/>
              </a:rPr>
              <a:t>西</a:t>
            </a:r>
            <a:r>
              <a:rPr lang="zh-CN" altLang="en-US" dirty="0">
                <a:latin typeface="Times New Roman" panose="02020603050405020304" pitchFamily="18" charset="0"/>
              </a:rPr>
              <a:t>点</a:t>
            </a:r>
            <a:r>
              <a:rPr lang="zh-CN" altLang="zh-CN" dirty="0">
                <a:latin typeface="Times New Roman" panose="02020603050405020304" pitchFamily="18" charset="0"/>
              </a:rPr>
              <a:t>，最早起源于西方，后来才慢慢的传入</a:t>
            </a:r>
            <a:r>
              <a:rPr lang="zh-CN" altLang="en-US" dirty="0">
                <a:latin typeface="Times New Roman" panose="02020603050405020304" pitchFamily="18" charset="0"/>
              </a:rPr>
              <a:t>中国</a:t>
            </a:r>
            <a:r>
              <a:rPr lang="zh-CN" altLang="zh-CN" dirty="0">
                <a:latin typeface="Times New Roman" panose="02020603050405020304" pitchFamily="18" charset="0"/>
              </a:rPr>
              <a:t>。蛋糕是用鸡蛋、</a:t>
            </a:r>
            <a:r>
              <a:rPr lang="en-US" altLang="zh-CN" dirty="0">
                <a:latin typeface="Times New Roman" panose="02020603050405020304" pitchFamily="18" charset="0"/>
              </a:rPr>
              <a:t>白</a:t>
            </a:r>
            <a:r>
              <a:rPr lang="zh-CN" altLang="en-US" dirty="0">
                <a:latin typeface="Times New Roman" panose="02020603050405020304" pitchFamily="18" charset="0"/>
              </a:rPr>
              <a:t>糖</a:t>
            </a:r>
            <a:r>
              <a:rPr lang="zh-CN" altLang="zh-CN" dirty="0">
                <a:latin typeface="Times New Roman" panose="02020603050405020304" pitchFamily="18" charset="0"/>
              </a:rPr>
              <a:t>、</a:t>
            </a:r>
            <a:r>
              <a:rPr lang="en-US" altLang="zh-CN" dirty="0">
                <a:latin typeface="Times New Roman" panose="02020603050405020304" pitchFamily="18" charset="0"/>
              </a:rPr>
              <a:t>小</a:t>
            </a:r>
            <a:r>
              <a:rPr lang="zh-CN" altLang="en-US" dirty="0">
                <a:latin typeface="Times New Roman" panose="02020603050405020304" pitchFamily="18" charset="0"/>
              </a:rPr>
              <a:t>麦</a:t>
            </a:r>
            <a:r>
              <a:rPr lang="zh-CN" altLang="zh-CN" dirty="0">
                <a:latin typeface="Times New Roman" panose="02020603050405020304" pitchFamily="18" charset="0"/>
              </a:rPr>
              <a:t>粉为主要原料，以牛奶、果汁、奶粉、香粉、色拉油、水，起酥油、泡打粉为辅料，经过搅拌、调制、烘烤后制成一种像海绵的点心。 蛋糕的主要成分是面粉、鸡蛋、奶油等，含有碳水化合物、蛋白质、脂肪、维生素及钙、钾、磷、钠、镁、硒等矿物质，食用方便，是人们最常食用的糕点之一。蛋糕的种类很多，按其使用原料、搅拌方法及面糊性质和膨发途径，通常可分为以下几类。</a:t>
            </a:r>
            <a:endParaRPr lang="zh-CN" altLang="zh-CN" dirty="0">
              <a:latin typeface="Times New Roman" panose="02020603050405020304" pitchFamily="18" charset="0"/>
            </a:endParaRPr>
          </a:p>
          <a:p>
            <a:endParaRPr lang="zh-CN" altLang="en-US" dirty="0">
              <a:latin typeface="Times New Roman" panose="02020603050405020304" pitchFamily="18" charset="0"/>
            </a:endParaRPr>
          </a:p>
        </p:txBody>
      </p:sp>
      <p:sp>
        <p:nvSpPr>
          <p:cNvPr id="18" name="矩形 17"/>
          <p:cNvSpPr/>
          <p:nvPr/>
        </p:nvSpPr>
        <p:spPr>
          <a:xfrm>
            <a:off x="784225" y="1501775"/>
            <a:ext cx="8972550" cy="4657725"/>
          </a:xfrm>
          <a:prstGeom prst="rect">
            <a:avLst/>
          </a:prstGeom>
          <a:no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36588" y="419100"/>
            <a:ext cx="2816225" cy="585788"/>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Times New Roman" panose="02020603050405020304" pitchFamily="18" charset="0"/>
                <a:ea typeface="宋体" panose="02010600030101010101" pitchFamily="2" charset="-122"/>
                <a:cs typeface="+mn-cs"/>
              </a:rPr>
              <a:t> </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蛋 糕 的 分 类</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16394"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21" name="Oval 9"/>
          <p:cNvSpPr/>
          <p:nvPr/>
        </p:nvSpPr>
        <p:spPr>
          <a:xfrm>
            <a:off x="2527300" y="1981200"/>
            <a:ext cx="812800" cy="812800"/>
          </a:xfrm>
          <a:prstGeom prst="ellipse">
            <a:avLst/>
          </a:prstGeom>
          <a:solidFill>
            <a:srgbClr val="FEEE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Oval 22"/>
          <p:cNvSpPr/>
          <p:nvPr/>
        </p:nvSpPr>
        <p:spPr>
          <a:xfrm>
            <a:off x="4965700" y="1981200"/>
            <a:ext cx="812800"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Oval 34"/>
          <p:cNvSpPr/>
          <p:nvPr/>
        </p:nvSpPr>
        <p:spPr>
          <a:xfrm>
            <a:off x="7381875" y="1981200"/>
            <a:ext cx="811213" cy="8128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445469"/>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Oval 42"/>
          <p:cNvSpPr/>
          <p:nvPr/>
        </p:nvSpPr>
        <p:spPr>
          <a:xfrm>
            <a:off x="3746500" y="4013200"/>
            <a:ext cx="812800" cy="8128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ctr" eaLnBrk="1" hangingPunct="1">
              <a:buNone/>
            </a:pPr>
            <a:r>
              <a:rPr lang="en-US" altLang="zh-CN" dirty="0">
                <a:solidFill>
                  <a:srgbClr val="445469"/>
                </a:solidFill>
                <a:latin typeface="Arial" panose="020B0604020202020204" pitchFamily="34" charset="0"/>
                <a:ea typeface="微软雅黑" panose="020B0503020204020204" pitchFamily="34" charset="-122"/>
                <a:sym typeface="Arial" panose="020B0604020202020204" pitchFamily="34" charset="0"/>
              </a:rPr>
              <a:t> </a:t>
            </a:r>
            <a:endParaRPr lang="en-US" altLang="zh-CN"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46"/>
          <p:cNvSpPr/>
          <p:nvPr/>
        </p:nvSpPr>
        <p:spPr>
          <a:xfrm>
            <a:off x="6162675" y="4013200"/>
            <a:ext cx="812800" cy="812800"/>
          </a:xfrm>
          <a:prstGeom prst="ellipse">
            <a:avLst/>
          </a:prstGeom>
          <a:solidFill>
            <a:srgbClr val="FEEE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400" name="Freeform 10"/>
          <p:cNvSpPr>
            <a:spLocks noEditPoints="1"/>
          </p:cNvSpPr>
          <p:nvPr/>
        </p:nvSpPr>
        <p:spPr>
          <a:xfrm>
            <a:off x="6392863" y="4248150"/>
            <a:ext cx="352425" cy="309563"/>
          </a:xfrm>
          <a:custGeom>
            <a:avLst/>
            <a:gdLst>
              <a:gd name="txL" fmla="*/ 0 w 296"/>
              <a:gd name="txT" fmla="*/ 0 h 262"/>
              <a:gd name="txR" fmla="*/ 296 w 296"/>
              <a:gd name="txB" fmla="*/ 262 h 262"/>
            </a:gdLst>
            <a:ahLst/>
            <a:cxnLst>
              <a:cxn ang="0">
                <a:pos x="209590469" y="0"/>
              </a:cxn>
              <a:cxn ang="0">
                <a:pos x="232249244" y="11189166"/>
              </a:cxn>
              <a:cxn ang="0">
                <a:pos x="406435303" y="209805709"/>
              </a:cxn>
              <a:cxn ang="0">
                <a:pos x="393689668" y="237779793"/>
              </a:cxn>
              <a:cxn ang="0">
                <a:pos x="321466385" y="237779793"/>
              </a:cxn>
              <a:cxn ang="0">
                <a:pos x="286063091" y="237779793"/>
              </a:cxn>
              <a:cxn ang="0">
                <a:pos x="286063091" y="331492342"/>
              </a:cxn>
              <a:cxn ang="0">
                <a:pos x="250658680" y="366459947"/>
              </a:cxn>
              <a:cxn ang="0">
                <a:pos x="168522258" y="366459947"/>
              </a:cxn>
              <a:cxn ang="0">
                <a:pos x="133117810" y="331492342"/>
              </a:cxn>
              <a:cxn ang="0">
                <a:pos x="133117810" y="237779793"/>
              </a:cxn>
              <a:cxn ang="0">
                <a:pos x="96297747" y="237779793"/>
              </a:cxn>
              <a:cxn ang="0">
                <a:pos x="25491280" y="237779793"/>
              </a:cxn>
              <a:cxn ang="0">
                <a:pos x="12745640" y="209805709"/>
              </a:cxn>
              <a:cxn ang="0">
                <a:pos x="186931694" y="11189166"/>
              </a:cxn>
              <a:cxn ang="0">
                <a:pos x="209590469" y="0"/>
              </a:cxn>
              <a:cxn ang="0">
                <a:pos x="209590469" y="26575153"/>
              </a:cxn>
              <a:cxn ang="0">
                <a:pos x="206757974" y="27974094"/>
              </a:cxn>
              <a:cxn ang="0">
                <a:pos x="206757974" y="29373034"/>
              </a:cxn>
              <a:cxn ang="0">
                <a:pos x="46733221" y="211203468"/>
              </a:cxn>
              <a:cxn ang="0">
                <a:pos x="96297747" y="211203468"/>
              </a:cxn>
              <a:cxn ang="0">
                <a:pos x="133117810" y="211203468"/>
              </a:cxn>
              <a:cxn ang="0">
                <a:pos x="158609118" y="237779793"/>
              </a:cxn>
              <a:cxn ang="0">
                <a:pos x="158609118" y="331492342"/>
              </a:cxn>
              <a:cxn ang="0">
                <a:pos x="168522258" y="341283744"/>
              </a:cxn>
              <a:cxn ang="0">
                <a:pos x="250658680" y="341283744"/>
              </a:cxn>
              <a:cxn ang="0">
                <a:pos x="259156168" y="331492342"/>
              </a:cxn>
              <a:cxn ang="0">
                <a:pos x="259156168" y="237779793"/>
              </a:cxn>
              <a:cxn ang="0">
                <a:pos x="286063091" y="211203468"/>
              </a:cxn>
              <a:cxn ang="0">
                <a:pos x="321466385" y="211203468"/>
              </a:cxn>
              <a:cxn ang="0">
                <a:pos x="372447736" y="211203468"/>
              </a:cxn>
              <a:cxn ang="0">
                <a:pos x="212422965" y="29373034"/>
              </a:cxn>
              <a:cxn ang="0">
                <a:pos x="212422965" y="27974094"/>
              </a:cxn>
              <a:cxn ang="0">
                <a:pos x="209590469" y="26575153"/>
              </a:cxn>
            </a:cxnLst>
            <a:rect l="txL" t="txT" r="txR" b="txB"/>
            <a:pathLst>
              <a:path w="296" h="262">
                <a:moveTo>
                  <a:pt x="148" y="0"/>
                </a:moveTo>
                <a:cubicBezTo>
                  <a:pt x="154" y="0"/>
                  <a:pt x="160" y="3"/>
                  <a:pt x="164" y="8"/>
                </a:cubicBezTo>
                <a:cubicBezTo>
                  <a:pt x="287" y="150"/>
                  <a:pt x="287" y="150"/>
                  <a:pt x="287" y="150"/>
                </a:cubicBezTo>
                <a:cubicBezTo>
                  <a:pt x="296" y="161"/>
                  <a:pt x="292" y="170"/>
                  <a:pt x="278" y="170"/>
                </a:cubicBezTo>
                <a:cubicBezTo>
                  <a:pt x="227" y="170"/>
                  <a:pt x="227" y="170"/>
                  <a:pt x="227" y="170"/>
                </a:cubicBezTo>
                <a:cubicBezTo>
                  <a:pt x="220" y="170"/>
                  <a:pt x="211" y="170"/>
                  <a:pt x="202" y="170"/>
                </a:cubicBezTo>
                <a:cubicBezTo>
                  <a:pt x="202" y="237"/>
                  <a:pt x="202" y="237"/>
                  <a:pt x="202" y="237"/>
                </a:cubicBezTo>
                <a:cubicBezTo>
                  <a:pt x="202" y="251"/>
                  <a:pt x="190" y="262"/>
                  <a:pt x="177" y="262"/>
                </a:cubicBezTo>
                <a:cubicBezTo>
                  <a:pt x="119" y="262"/>
                  <a:pt x="119" y="262"/>
                  <a:pt x="119" y="262"/>
                </a:cubicBezTo>
                <a:cubicBezTo>
                  <a:pt x="105" y="262"/>
                  <a:pt x="94" y="251"/>
                  <a:pt x="94" y="237"/>
                </a:cubicBezTo>
                <a:cubicBezTo>
                  <a:pt x="94" y="170"/>
                  <a:pt x="94" y="170"/>
                  <a:pt x="94" y="170"/>
                </a:cubicBezTo>
                <a:cubicBezTo>
                  <a:pt x="85" y="170"/>
                  <a:pt x="75" y="170"/>
                  <a:pt x="68" y="170"/>
                </a:cubicBezTo>
                <a:cubicBezTo>
                  <a:pt x="18" y="170"/>
                  <a:pt x="18" y="170"/>
                  <a:pt x="18" y="170"/>
                </a:cubicBezTo>
                <a:cubicBezTo>
                  <a:pt x="4" y="170"/>
                  <a:pt x="0" y="161"/>
                  <a:pt x="9" y="150"/>
                </a:cubicBezTo>
                <a:cubicBezTo>
                  <a:pt x="132" y="8"/>
                  <a:pt x="132" y="8"/>
                  <a:pt x="132" y="8"/>
                </a:cubicBezTo>
                <a:cubicBezTo>
                  <a:pt x="136" y="3"/>
                  <a:pt x="142" y="0"/>
                  <a:pt x="148" y="0"/>
                </a:cubicBezTo>
                <a:moveTo>
                  <a:pt x="148" y="19"/>
                </a:moveTo>
                <a:cubicBezTo>
                  <a:pt x="147" y="19"/>
                  <a:pt x="147" y="20"/>
                  <a:pt x="146" y="20"/>
                </a:cubicBezTo>
                <a:cubicBezTo>
                  <a:pt x="146" y="21"/>
                  <a:pt x="146" y="21"/>
                  <a:pt x="146" y="21"/>
                </a:cubicBezTo>
                <a:cubicBezTo>
                  <a:pt x="33" y="151"/>
                  <a:pt x="33" y="151"/>
                  <a:pt x="33" y="151"/>
                </a:cubicBezTo>
                <a:cubicBezTo>
                  <a:pt x="68" y="151"/>
                  <a:pt x="68" y="151"/>
                  <a:pt x="68" y="151"/>
                </a:cubicBezTo>
                <a:cubicBezTo>
                  <a:pt x="94" y="151"/>
                  <a:pt x="94" y="151"/>
                  <a:pt x="94" y="151"/>
                </a:cubicBezTo>
                <a:cubicBezTo>
                  <a:pt x="104" y="151"/>
                  <a:pt x="112" y="159"/>
                  <a:pt x="112" y="170"/>
                </a:cubicBezTo>
                <a:cubicBezTo>
                  <a:pt x="112" y="237"/>
                  <a:pt x="112" y="237"/>
                  <a:pt x="112" y="237"/>
                </a:cubicBezTo>
                <a:cubicBezTo>
                  <a:pt x="112" y="241"/>
                  <a:pt x="115" y="244"/>
                  <a:pt x="119" y="244"/>
                </a:cubicBezTo>
                <a:cubicBezTo>
                  <a:pt x="177" y="244"/>
                  <a:pt x="177" y="244"/>
                  <a:pt x="177" y="244"/>
                </a:cubicBezTo>
                <a:cubicBezTo>
                  <a:pt x="180" y="244"/>
                  <a:pt x="183" y="241"/>
                  <a:pt x="183" y="237"/>
                </a:cubicBezTo>
                <a:cubicBezTo>
                  <a:pt x="183" y="170"/>
                  <a:pt x="183" y="170"/>
                  <a:pt x="183" y="170"/>
                </a:cubicBezTo>
                <a:cubicBezTo>
                  <a:pt x="183" y="159"/>
                  <a:pt x="192" y="151"/>
                  <a:pt x="202" y="151"/>
                </a:cubicBezTo>
                <a:cubicBezTo>
                  <a:pt x="227" y="151"/>
                  <a:pt x="227" y="151"/>
                  <a:pt x="227" y="151"/>
                </a:cubicBezTo>
                <a:cubicBezTo>
                  <a:pt x="263" y="151"/>
                  <a:pt x="263" y="151"/>
                  <a:pt x="263" y="151"/>
                </a:cubicBezTo>
                <a:cubicBezTo>
                  <a:pt x="150" y="21"/>
                  <a:pt x="150" y="21"/>
                  <a:pt x="150" y="21"/>
                </a:cubicBezTo>
                <a:cubicBezTo>
                  <a:pt x="150" y="21"/>
                  <a:pt x="150" y="21"/>
                  <a:pt x="150" y="20"/>
                </a:cubicBezTo>
                <a:cubicBezTo>
                  <a:pt x="149" y="19"/>
                  <a:pt x="148" y="19"/>
                  <a:pt x="148" y="19"/>
                </a:cubicBezTo>
                <a:close/>
              </a:path>
            </a:pathLst>
          </a:custGeom>
          <a:solidFill>
            <a:schemeClr val="bg1">
              <a:alpha val="100000"/>
            </a:schemeClr>
          </a:solidFill>
          <a:ln w="9525">
            <a:noFill/>
          </a:ln>
        </p:spPr>
        <p:txBody>
          <a:bodyPr/>
          <a:p>
            <a:endParaRPr lang="zh-CN" altLang="en-US"/>
          </a:p>
        </p:txBody>
      </p:sp>
      <p:sp>
        <p:nvSpPr>
          <p:cNvPr id="16401" name="Freeform 91"/>
          <p:cNvSpPr/>
          <p:nvPr/>
        </p:nvSpPr>
        <p:spPr>
          <a:xfrm>
            <a:off x="7697788" y="2217738"/>
            <a:ext cx="171450" cy="341312"/>
          </a:xfrm>
          <a:custGeom>
            <a:avLst/>
            <a:gdLst>
              <a:gd name="txL" fmla="*/ 0 w 144"/>
              <a:gd name="txT" fmla="*/ 0 h 288"/>
              <a:gd name="txR" fmla="*/ 144 w 144"/>
              <a:gd name="txB" fmla="*/ 288 h 288"/>
            </a:gdLst>
            <a:ahLst/>
            <a:cxnLst>
              <a:cxn ang="0">
                <a:pos x="204600560" y="101206113"/>
              </a:cxn>
              <a:cxn ang="0">
                <a:pos x="102300875" y="0"/>
              </a:cxn>
              <a:cxn ang="0">
                <a:pos x="0" y="101206113"/>
              </a:cxn>
              <a:cxn ang="0">
                <a:pos x="51150438" y="188355629"/>
              </a:cxn>
              <a:cxn ang="0">
                <a:pos x="0" y="404823266"/>
              </a:cxn>
              <a:cxn ang="0">
                <a:pos x="204600560" y="404823266"/>
              </a:cxn>
              <a:cxn ang="0">
                <a:pos x="154871709" y="188355629"/>
              </a:cxn>
              <a:cxn ang="0">
                <a:pos x="204600560" y="101206113"/>
              </a:cxn>
            </a:cxnLst>
            <a:rect l="txL" t="txT" r="txR" b="tx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bg1">
              <a:alpha val="100000"/>
            </a:schemeClr>
          </a:solidFill>
          <a:ln w="9525">
            <a:noFill/>
          </a:ln>
        </p:spPr>
        <p:txBody>
          <a:bodyPr/>
          <a:p>
            <a:endParaRPr lang="zh-CN" altLang="en-US"/>
          </a:p>
        </p:txBody>
      </p:sp>
      <p:sp>
        <p:nvSpPr>
          <p:cNvPr id="16402" name="Freeform 93"/>
          <p:cNvSpPr>
            <a:spLocks noEditPoints="1"/>
          </p:cNvSpPr>
          <p:nvPr/>
        </p:nvSpPr>
        <p:spPr>
          <a:xfrm>
            <a:off x="2806700" y="2214563"/>
            <a:ext cx="255588" cy="344487"/>
          </a:xfrm>
          <a:custGeom>
            <a:avLst/>
            <a:gdLst>
              <a:gd name="txL" fmla="*/ 0 w 216"/>
              <a:gd name="txT" fmla="*/ 0 h 288"/>
              <a:gd name="txR" fmla="*/ 216 w 216"/>
              <a:gd name="txB" fmla="*/ 288 h 288"/>
            </a:gdLst>
            <a:ahLst/>
            <a:cxnLst>
              <a:cxn ang="0">
                <a:pos x="263311254" y="179854508"/>
              </a:cxn>
              <a:cxn ang="0">
                <a:pos x="263311254" y="112765656"/>
              </a:cxn>
              <a:cxn ang="0">
                <a:pos x="152664126" y="0"/>
              </a:cxn>
              <a:cxn ang="0">
                <a:pos x="151264309" y="0"/>
              </a:cxn>
              <a:cxn ang="0">
                <a:pos x="148462308" y="0"/>
              </a:cxn>
              <a:cxn ang="0">
                <a:pos x="39216200" y="112765656"/>
              </a:cxn>
              <a:cxn ang="0">
                <a:pos x="39216200" y="179854508"/>
              </a:cxn>
              <a:cxn ang="0">
                <a:pos x="0" y="179854508"/>
              </a:cxn>
              <a:cxn ang="0">
                <a:pos x="0" y="411094972"/>
              </a:cxn>
              <a:cxn ang="0">
                <a:pos x="302527435" y="411094972"/>
              </a:cxn>
              <a:cxn ang="0">
                <a:pos x="302527435" y="179854508"/>
              </a:cxn>
              <a:cxn ang="0">
                <a:pos x="263311254" y="179854508"/>
              </a:cxn>
              <a:cxn ang="0">
                <a:pos x="186278709" y="369700331"/>
              </a:cxn>
              <a:cxn ang="0">
                <a:pos x="117649763" y="369700331"/>
              </a:cxn>
              <a:cxn ang="0">
                <a:pos x="134457036" y="294047116"/>
              </a:cxn>
              <a:cxn ang="0">
                <a:pos x="117649763" y="264071975"/>
              </a:cxn>
              <a:cxn ang="0">
                <a:pos x="151264309" y="229813475"/>
              </a:cxn>
              <a:cxn ang="0">
                <a:pos x="186278709" y="264071975"/>
              </a:cxn>
              <a:cxn ang="0">
                <a:pos x="168070435" y="294047116"/>
              </a:cxn>
              <a:cxn ang="0">
                <a:pos x="186278709" y="369700331"/>
              </a:cxn>
              <a:cxn ang="0">
                <a:pos x="207287800" y="179854508"/>
              </a:cxn>
              <a:cxn ang="0">
                <a:pos x="93839855" y="179854508"/>
              </a:cxn>
              <a:cxn ang="0">
                <a:pos x="93839855" y="112765656"/>
              </a:cxn>
              <a:cxn ang="0">
                <a:pos x="148462308" y="57096322"/>
              </a:cxn>
              <a:cxn ang="0">
                <a:pos x="151264309" y="57096322"/>
              </a:cxn>
              <a:cxn ang="0">
                <a:pos x="152664126" y="57096322"/>
              </a:cxn>
              <a:cxn ang="0">
                <a:pos x="207287800" y="112765656"/>
              </a:cxn>
              <a:cxn ang="0">
                <a:pos x="207287800" y="179854508"/>
              </a:cxn>
            </a:cxnLst>
            <a:rect l="txL" t="txT" r="txR" b="tx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alpha val="100000"/>
            </a:schemeClr>
          </a:solidFill>
          <a:ln w="9525">
            <a:noFill/>
          </a:ln>
        </p:spPr>
        <p:txBody>
          <a:bodyPr/>
          <a:p>
            <a:endParaRPr lang="zh-CN" altLang="en-US"/>
          </a:p>
        </p:txBody>
      </p:sp>
      <p:sp>
        <p:nvSpPr>
          <p:cNvPr id="16403" name="Freeform 94"/>
          <p:cNvSpPr>
            <a:spLocks noEditPoints="1"/>
          </p:cNvSpPr>
          <p:nvPr/>
        </p:nvSpPr>
        <p:spPr>
          <a:xfrm>
            <a:off x="5205413" y="2214563"/>
            <a:ext cx="341312" cy="319087"/>
          </a:xfrm>
          <a:custGeom>
            <a:avLst/>
            <a:gdLst>
              <a:gd name="txL" fmla="*/ 0 w 288"/>
              <a:gd name="txT" fmla="*/ 0 h 269"/>
              <a:gd name="txR" fmla="*/ 288 w 288"/>
              <a:gd name="txB" fmla="*/ 269 h 269"/>
            </a:gdLst>
            <a:ahLst/>
            <a:cxnLst>
              <a:cxn ang="0">
                <a:pos x="302211575" y="0"/>
              </a:cxn>
              <a:cxn ang="0">
                <a:pos x="299400493" y="0"/>
              </a:cxn>
              <a:cxn ang="0">
                <a:pos x="297994952" y="0"/>
              </a:cxn>
              <a:cxn ang="0">
                <a:pos x="195383335" y="102538420"/>
              </a:cxn>
              <a:cxn ang="0">
                <a:pos x="195383335" y="164342853"/>
              </a:cxn>
              <a:cxn ang="0">
                <a:pos x="0" y="164342853"/>
              </a:cxn>
              <a:cxn ang="0">
                <a:pos x="0" y="377848805"/>
              </a:cxn>
              <a:cxn ang="0">
                <a:pos x="283938355" y="377848805"/>
              </a:cxn>
              <a:cxn ang="0">
                <a:pos x="283938355" y="164342853"/>
              </a:cxn>
              <a:cxn ang="0">
                <a:pos x="245986372" y="164342853"/>
              </a:cxn>
              <a:cxn ang="0">
                <a:pos x="245986372" y="102538420"/>
              </a:cxn>
              <a:cxn ang="0">
                <a:pos x="297994952" y="50567575"/>
              </a:cxn>
              <a:cxn ang="0">
                <a:pos x="300806034" y="50567575"/>
              </a:cxn>
              <a:cxn ang="0">
                <a:pos x="302211575" y="50567575"/>
              </a:cxn>
              <a:cxn ang="0">
                <a:pos x="352814687" y="102538420"/>
              </a:cxn>
              <a:cxn ang="0">
                <a:pos x="352814687" y="127822198"/>
              </a:cxn>
              <a:cxn ang="0">
                <a:pos x="371087908" y="127822198"/>
              </a:cxn>
              <a:cxn ang="0">
                <a:pos x="371087908" y="133441211"/>
              </a:cxn>
              <a:cxn ang="0">
                <a:pos x="352814687" y="150297063"/>
              </a:cxn>
              <a:cxn ang="0">
                <a:pos x="352814687" y="164342853"/>
              </a:cxn>
              <a:cxn ang="0">
                <a:pos x="404823266" y="164342853"/>
              </a:cxn>
              <a:cxn ang="0">
                <a:pos x="404823266" y="102538420"/>
              </a:cxn>
              <a:cxn ang="0">
                <a:pos x="302211575" y="0"/>
              </a:cxn>
              <a:cxn ang="0">
                <a:pos x="174299032" y="338519274"/>
              </a:cxn>
              <a:cxn ang="0">
                <a:pos x="109639360" y="338519274"/>
              </a:cxn>
              <a:cxn ang="0">
                <a:pos x="125101498" y="269691335"/>
              </a:cxn>
              <a:cxn ang="0">
                <a:pos x="109639360" y="241598644"/>
              </a:cxn>
              <a:cxn ang="0">
                <a:pos x="141969177" y="209291396"/>
              </a:cxn>
              <a:cxn ang="0">
                <a:pos x="174299032" y="241598644"/>
              </a:cxn>
              <a:cxn ang="0">
                <a:pos x="157431352" y="269691335"/>
              </a:cxn>
              <a:cxn ang="0">
                <a:pos x="174299032" y="338519274"/>
              </a:cxn>
            </a:cxnLst>
            <a:rect l="txL" t="txT" r="txR" b="tx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alpha val="100000"/>
            </a:schemeClr>
          </a:solidFill>
          <a:ln w="9525">
            <a:noFill/>
          </a:ln>
        </p:spPr>
        <p:txBody>
          <a:bodyPr/>
          <a:p>
            <a:endParaRPr lang="zh-CN" altLang="en-US"/>
          </a:p>
        </p:txBody>
      </p:sp>
      <p:sp>
        <p:nvSpPr>
          <p:cNvPr id="16404" name="Freeform 112"/>
          <p:cNvSpPr>
            <a:spLocks noEditPoints="1"/>
          </p:cNvSpPr>
          <p:nvPr/>
        </p:nvSpPr>
        <p:spPr>
          <a:xfrm>
            <a:off x="9502775" y="2203450"/>
            <a:ext cx="341313" cy="342900"/>
          </a:xfrm>
          <a:custGeom>
            <a:avLst/>
            <a:gdLst>
              <a:gd name="txL" fmla="*/ 0 w 288"/>
              <a:gd name="txT" fmla="*/ 0 h 288"/>
              <a:gd name="txR" fmla="*/ 288 w 288"/>
              <a:gd name="txB" fmla="*/ 288 h 288"/>
            </a:gdLst>
            <a:ahLst/>
            <a:cxnLst>
              <a:cxn ang="0">
                <a:pos x="251609274" y="170499883"/>
              </a:cxn>
              <a:cxn ang="0">
                <a:pos x="257232641" y="130717510"/>
              </a:cxn>
              <a:cxn ang="0">
                <a:pos x="129318500" y="0"/>
              </a:cxn>
              <a:cxn ang="0">
                <a:pos x="0" y="130717510"/>
              </a:cxn>
              <a:cxn ang="0">
                <a:pos x="129318500" y="260013414"/>
              </a:cxn>
              <a:cxn ang="0">
                <a:pos x="170082907" y="252908958"/>
              </a:cxn>
              <a:cxn ang="0">
                <a:pos x="199600543" y="282746008"/>
              </a:cxn>
              <a:cxn ang="0">
                <a:pos x="261449277" y="282746008"/>
              </a:cxn>
              <a:cxn ang="0">
                <a:pos x="261449277" y="346683808"/>
              </a:cxn>
              <a:cxn ang="0">
                <a:pos x="261449277" y="346683808"/>
              </a:cxn>
              <a:cxn ang="0">
                <a:pos x="323296899" y="346683808"/>
              </a:cxn>
              <a:cxn ang="0">
                <a:pos x="323296899" y="409201119"/>
              </a:cxn>
              <a:cxn ang="0">
                <a:pos x="323296899" y="409201119"/>
              </a:cxn>
              <a:cxn ang="0">
                <a:pos x="404824452" y="409201119"/>
              </a:cxn>
              <a:cxn ang="0">
                <a:pos x="404824452" y="409201119"/>
              </a:cxn>
              <a:cxn ang="0">
                <a:pos x="404824452" y="409201119"/>
              </a:cxn>
              <a:cxn ang="0">
                <a:pos x="404824452" y="326792045"/>
              </a:cxn>
              <a:cxn ang="0">
                <a:pos x="251609274" y="170499883"/>
              </a:cxn>
              <a:cxn ang="0">
                <a:pos x="102611955" y="146345647"/>
              </a:cxn>
              <a:cxn ang="0">
                <a:pos x="59036476" y="102300875"/>
              </a:cxn>
              <a:cxn ang="0">
                <a:pos x="102611955" y="58254894"/>
              </a:cxn>
              <a:cxn ang="0">
                <a:pos x="146186229" y="102300875"/>
              </a:cxn>
              <a:cxn ang="0">
                <a:pos x="102611955" y="146345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alpha val="100000"/>
            </a:schemeClr>
          </a:solidFill>
          <a:ln w="9525">
            <a:noFill/>
          </a:ln>
        </p:spPr>
        <p:txBody>
          <a:bodyPr/>
          <a:p>
            <a:endParaRPr lang="zh-CN" altLang="en-US"/>
          </a:p>
        </p:txBody>
      </p:sp>
      <p:sp>
        <p:nvSpPr>
          <p:cNvPr id="16405" name="Freeform 113"/>
          <p:cNvSpPr>
            <a:spLocks noEditPoints="1"/>
          </p:cNvSpPr>
          <p:nvPr/>
        </p:nvSpPr>
        <p:spPr>
          <a:xfrm>
            <a:off x="4027488" y="4248150"/>
            <a:ext cx="228600" cy="344488"/>
          </a:xfrm>
          <a:custGeom>
            <a:avLst/>
            <a:gdLst>
              <a:gd name="txL" fmla="*/ 0 w 192"/>
              <a:gd name="txT" fmla="*/ 0 h 289"/>
              <a:gd name="txR" fmla="*/ 192 w 192"/>
              <a:gd name="txB" fmla="*/ 289 h 289"/>
            </a:gdLst>
            <a:ahLst/>
            <a:cxnLst>
              <a:cxn ang="0">
                <a:pos x="246472468" y="151678397"/>
              </a:cxn>
              <a:cxn ang="0">
                <a:pos x="264886668" y="106316856"/>
              </a:cxn>
              <a:cxn ang="0">
                <a:pos x="233724450" y="32603580"/>
              </a:cxn>
              <a:cxn ang="0">
                <a:pos x="147317212" y="0"/>
              </a:cxn>
              <a:cxn ang="0">
                <a:pos x="35412757" y="86471257"/>
              </a:cxn>
              <a:cxn ang="0">
                <a:pos x="50994471" y="141755001"/>
              </a:cxn>
              <a:cxn ang="0">
                <a:pos x="48160785" y="232479312"/>
              </a:cxn>
              <a:cxn ang="0">
                <a:pos x="50994471" y="284928482"/>
              </a:cxn>
              <a:cxn ang="0">
                <a:pos x="19831053" y="297686453"/>
              </a:cxn>
              <a:cxn ang="0">
                <a:pos x="0" y="341630781"/>
              </a:cxn>
              <a:cxn ang="0">
                <a:pos x="15581709" y="382740459"/>
              </a:cxn>
              <a:cxn ang="0">
                <a:pos x="15581709" y="382740459"/>
              </a:cxn>
              <a:cxn ang="0">
                <a:pos x="93489073" y="287764249"/>
              </a:cxn>
              <a:cxn ang="0">
                <a:pos x="90656577" y="277840853"/>
              </a:cxn>
              <a:cxn ang="0">
                <a:pos x="77908541" y="255159487"/>
              </a:cxn>
              <a:cxn ang="0">
                <a:pos x="77908541" y="128997031"/>
              </a:cxn>
              <a:cxn ang="0">
                <a:pos x="77908541" y="121909402"/>
              </a:cxn>
              <a:cxn ang="0">
                <a:pos x="63742489" y="93558886"/>
              </a:cxn>
              <a:cxn ang="0">
                <a:pos x="89239734" y="46778847"/>
              </a:cxn>
              <a:cxn ang="0">
                <a:pos x="147317212" y="28350525"/>
              </a:cxn>
              <a:cxn ang="0">
                <a:pos x="215309059" y="52449188"/>
              </a:cxn>
              <a:cxn ang="0">
                <a:pos x="237973789" y="103481090"/>
              </a:cxn>
              <a:cxn ang="0">
                <a:pos x="223808928" y="134667372"/>
              </a:cxn>
              <a:cxn ang="0">
                <a:pos x="202561041" y="128997031"/>
              </a:cxn>
              <a:cxn ang="0">
                <a:pos x="212476563" y="146008056"/>
              </a:cxn>
              <a:cxn ang="0">
                <a:pos x="189811833" y="143173481"/>
              </a:cxn>
              <a:cxn ang="0">
                <a:pos x="90656577" y="143173481"/>
              </a:cxn>
              <a:cxn ang="0">
                <a:pos x="109070778" y="255159487"/>
              </a:cxn>
              <a:cxn ang="0">
                <a:pos x="133152351" y="301939507"/>
              </a:cxn>
              <a:cxn ang="0">
                <a:pos x="109070778" y="326038235"/>
              </a:cxn>
              <a:cxn ang="0">
                <a:pos x="109070778" y="374234351"/>
              </a:cxn>
              <a:cxn ang="0">
                <a:pos x="140234186" y="406839113"/>
              </a:cxn>
              <a:cxn ang="0">
                <a:pos x="140234186" y="406839113"/>
              </a:cxn>
              <a:cxn ang="0">
                <a:pos x="171397632" y="255159487"/>
              </a:cxn>
              <a:cxn ang="0">
                <a:pos x="209642877" y="180030142"/>
              </a:cxn>
              <a:cxn ang="0">
                <a:pos x="229473920" y="192788113"/>
              </a:cxn>
              <a:cxn ang="0">
                <a:pos x="189811833" y="266500170"/>
              </a:cxn>
              <a:cxn ang="0">
                <a:pos x="199727355" y="384157747"/>
              </a:cxn>
              <a:cxn ang="0">
                <a:pos x="236556946" y="409673688"/>
              </a:cxn>
              <a:cxn ang="0">
                <a:pos x="260637329" y="372817064"/>
              </a:cxn>
              <a:cxn ang="0">
                <a:pos x="232307607" y="352971464"/>
              </a:cxn>
              <a:cxn ang="0">
                <a:pos x="252138651" y="324619756"/>
              </a:cxn>
              <a:cxn ang="0">
                <a:pos x="242223129" y="277840853"/>
              </a:cxn>
              <a:cxn ang="0">
                <a:pos x="253555494" y="239566941"/>
              </a:cxn>
              <a:cxn ang="0">
                <a:pos x="140234186" y="195622688"/>
              </a:cxn>
              <a:cxn ang="0">
                <a:pos x="123236829" y="154512972"/>
              </a:cxn>
              <a:cxn ang="0">
                <a:pos x="157232771" y="154512972"/>
              </a:cxn>
            </a:cxnLst>
            <a:rect l="txL" t="txT" r="txR" b="tx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solidFill>
            <a:schemeClr val="bg1">
              <a:alpha val="100000"/>
            </a:schemeClr>
          </a:solidFill>
          <a:ln w="9525">
            <a:noFill/>
          </a:ln>
        </p:spPr>
        <p:txBody>
          <a:bodyPr/>
          <a:p>
            <a:endParaRPr lang="zh-CN" altLang="en-US"/>
          </a:p>
        </p:txBody>
      </p:sp>
      <p:sp>
        <p:nvSpPr>
          <p:cNvPr id="36" name="TextBox 13"/>
          <p:cNvSpPr txBox="1"/>
          <p:nvPr/>
        </p:nvSpPr>
        <p:spPr>
          <a:xfrm>
            <a:off x="2317750" y="3089275"/>
            <a:ext cx="1365250" cy="246063"/>
          </a:xfrm>
          <a:prstGeom prst="rect">
            <a:avLst/>
          </a:prstGeom>
          <a:noFill/>
        </p:spPr>
        <p:txBody>
          <a:bodyPr lIns="0" tIns="0" rIns="0" bIns="0">
            <a:spAutoFit/>
          </a:bodyPr>
          <a:lstStyle/>
          <a:p>
            <a:pPr marR="0" algn="ctr" defTabSz="1216660">
              <a:spcBef>
                <a:spcPct val="20000"/>
              </a:spcBef>
              <a:buClrTx/>
              <a:buSzTx/>
              <a:buFontTx/>
              <a:buNone/>
              <a:defRPr/>
            </a:pPr>
            <a:r>
              <a:rPr kumimoji="0" lang="zh-CN" altLang="zh-CN" sz="1600" b="1" kern="1200" cap="none" spc="0" normalizeH="0" baseline="0" noProof="0" dirty="0">
                <a:latin typeface="+mn-ea"/>
                <a:ea typeface="+mn-ea"/>
                <a:cs typeface="+mn-cs"/>
              </a:rPr>
              <a:t>乳沫类蛋糕</a:t>
            </a:r>
            <a:endParaRPr kumimoji="0" lang="en-US" altLang="zh-CN" sz="1600" b="1" kern="1200" cap="none" spc="0" normalizeH="0" baseline="0" noProof="0" dirty="0">
              <a:latin typeface="+mn-ea"/>
              <a:ea typeface="+mn-ea"/>
              <a:cs typeface="+mn-cs"/>
              <a:sym typeface="Arial" panose="020B0604020202020204" pitchFamily="34" charset="0"/>
            </a:endParaRPr>
          </a:p>
        </p:txBody>
      </p:sp>
      <p:sp>
        <p:nvSpPr>
          <p:cNvPr id="37" name="TextBox 13"/>
          <p:cNvSpPr txBox="1"/>
          <p:nvPr/>
        </p:nvSpPr>
        <p:spPr>
          <a:xfrm>
            <a:off x="4538663" y="2970213"/>
            <a:ext cx="1809750" cy="492125"/>
          </a:xfrm>
          <a:prstGeom prst="rect">
            <a:avLst/>
          </a:prstGeom>
          <a:noFill/>
        </p:spPr>
        <p:txBody>
          <a:bodyPr lIns="0" tIns="0" rIns="0" bIns="0">
            <a:spAutoFit/>
          </a:bodyPr>
          <a:lstStyle/>
          <a:p>
            <a:pPr marR="0" algn="ctr" defTabSz="914400">
              <a:buClrTx/>
              <a:buSzTx/>
              <a:buFontTx/>
              <a:buNone/>
              <a:defRPr/>
            </a:pPr>
            <a:r>
              <a:rPr kumimoji="0" lang="zh-CN" altLang="zh-CN" sz="1600" b="1" kern="1200" cap="none" spc="0" normalizeH="0" baseline="0" noProof="0" dirty="0">
                <a:latin typeface="Times New Roman" panose="02020603050405020304" pitchFamily="18" charset="0"/>
                <a:ea typeface="宋体" panose="02010600030101010101" pitchFamily="2" charset="-122"/>
                <a:cs typeface="+mn-cs"/>
              </a:rPr>
              <a:t>戚风类蛋糕</a:t>
            </a:r>
            <a:r>
              <a:rPr kumimoji="0" lang="en-US" altLang="zh-CN" sz="1600" b="1" kern="1200" cap="none" spc="0" normalizeH="0" baseline="0" noProof="0" dirty="0">
                <a:latin typeface="+mj-ea"/>
                <a:ea typeface="+mj-ea"/>
                <a:cs typeface="+mn-cs"/>
              </a:rPr>
              <a:t>(Chiffon Cake)</a:t>
            </a:r>
            <a:endParaRPr kumimoji="0" lang="zh-CN" altLang="zh-CN" sz="1600" kern="1200" cap="none" spc="0" normalizeH="0" baseline="0" noProof="0" dirty="0">
              <a:latin typeface="+mj-ea"/>
              <a:ea typeface="+mj-ea"/>
              <a:cs typeface="+mn-cs"/>
            </a:endParaRPr>
          </a:p>
        </p:txBody>
      </p:sp>
      <p:sp>
        <p:nvSpPr>
          <p:cNvPr id="39" name="TextBox 13"/>
          <p:cNvSpPr txBox="1"/>
          <p:nvPr/>
        </p:nvSpPr>
        <p:spPr>
          <a:xfrm>
            <a:off x="7000875" y="2970213"/>
            <a:ext cx="1763713" cy="246063"/>
          </a:xfrm>
          <a:prstGeom prst="rect">
            <a:avLst/>
          </a:prstGeom>
          <a:noFill/>
        </p:spPr>
        <p:txBody>
          <a:bodyPr lIns="0" tIns="0" rIns="0" bIns="0">
            <a:spAutoFit/>
          </a:bodyPr>
          <a:lstStyle/>
          <a:p>
            <a:pPr marR="0" algn="ctr" defTabSz="1216660">
              <a:spcBef>
                <a:spcPct val="20000"/>
              </a:spcBef>
              <a:buClrTx/>
              <a:buSzTx/>
              <a:buFontTx/>
              <a:buNone/>
              <a:defRPr/>
            </a:pPr>
            <a:r>
              <a:rPr kumimoji="0" lang="zh-CN" altLang="zh-CN" sz="1600" b="1" kern="1200" cap="none" spc="0" normalizeH="0" baseline="0" noProof="0" dirty="0">
                <a:latin typeface="+mn-ea"/>
                <a:ea typeface="+mn-ea"/>
                <a:cs typeface="+mn-cs"/>
              </a:rPr>
              <a:t>重油蛋糕</a:t>
            </a:r>
            <a:endParaRPr kumimoji="0" lang="en-US" altLang="zh-CN" sz="1600" b="1" kern="1200" cap="none" spc="0" normalizeH="0" baseline="0" noProof="0" dirty="0">
              <a:latin typeface="+mn-ea"/>
              <a:ea typeface="+mn-ea"/>
              <a:cs typeface="+mn-cs"/>
            </a:endParaRPr>
          </a:p>
        </p:txBody>
      </p:sp>
      <p:sp>
        <p:nvSpPr>
          <p:cNvPr id="49" name="TextBox 13"/>
          <p:cNvSpPr txBox="1"/>
          <p:nvPr/>
        </p:nvSpPr>
        <p:spPr>
          <a:xfrm>
            <a:off x="7140575" y="3206750"/>
            <a:ext cx="1560513" cy="247650"/>
          </a:xfrm>
          <a:prstGeom prst="rect">
            <a:avLst/>
          </a:prstGeom>
          <a:noFill/>
        </p:spPr>
        <p:txBody>
          <a:bodyPr lIns="0" tIns="0" rIns="0" bIns="0">
            <a:spAutoFit/>
          </a:bodyPr>
          <a:lstStyle/>
          <a:p>
            <a:pPr marR="0" algn="ctr" defTabSz="1216660">
              <a:spcBef>
                <a:spcPct val="20000"/>
              </a:spcBef>
              <a:buClrTx/>
              <a:buSzTx/>
              <a:buFontTx/>
              <a:buNone/>
              <a:defRPr/>
            </a:pPr>
            <a:r>
              <a:rPr kumimoji="0" lang="zh-CN" altLang="zh-CN" sz="1600" b="1" kern="1200" cap="none" spc="0" normalizeH="0" baseline="0" noProof="0" dirty="0">
                <a:latin typeface="+mn-ea"/>
                <a:ea typeface="宋体" panose="02010600030101010101" pitchFamily="2" charset="-122"/>
                <a:cs typeface="+mn-cs"/>
              </a:rPr>
              <a:t>（</a:t>
            </a:r>
            <a:r>
              <a:rPr kumimoji="0" lang="en-US" altLang="zh-CN" sz="1600" b="1" kern="1200" cap="none" spc="0" normalizeH="0" baseline="0" noProof="0" dirty="0">
                <a:latin typeface="+mn-ea"/>
                <a:ea typeface="宋体" panose="02010600030101010101" pitchFamily="2" charset="-122"/>
                <a:cs typeface="+mn-cs"/>
              </a:rPr>
              <a:t>Pound Cake</a:t>
            </a:r>
            <a:r>
              <a:rPr kumimoji="0" lang="zh-CN" altLang="zh-CN" sz="1600" b="1" kern="1200" cap="none" spc="0" normalizeH="0" baseline="0" noProof="0" dirty="0">
                <a:latin typeface="+mn-ea"/>
                <a:ea typeface="宋体" panose="02010600030101010101" pitchFamily="2" charset="-122"/>
                <a:cs typeface="+mn-cs"/>
              </a:rPr>
              <a:t>）</a:t>
            </a:r>
            <a:endParaRPr kumimoji="0" lang="en-US" altLang="zh-CN" sz="1600" b="1" kern="1200" cap="none" spc="0" normalizeH="0" baseline="0" noProof="0" dirty="0">
              <a:solidFill>
                <a:sysClr val="windowText" lastClr="000000"/>
              </a:solidFill>
              <a:latin typeface="+mn-ea"/>
              <a:ea typeface="宋体" panose="02010600030101010101" pitchFamily="2" charset="-122"/>
              <a:cs typeface="+mn-cs"/>
              <a:sym typeface="Arial" panose="020B0604020202020204" pitchFamily="34" charset="0"/>
            </a:endParaRPr>
          </a:p>
        </p:txBody>
      </p:sp>
      <p:sp>
        <p:nvSpPr>
          <p:cNvPr id="50" name="TextBox 13"/>
          <p:cNvSpPr txBox="1"/>
          <p:nvPr/>
        </p:nvSpPr>
        <p:spPr>
          <a:xfrm>
            <a:off x="3270250" y="4953000"/>
            <a:ext cx="1811338" cy="493713"/>
          </a:xfrm>
          <a:prstGeom prst="rect">
            <a:avLst/>
          </a:prstGeom>
          <a:noFill/>
        </p:spPr>
        <p:txBody>
          <a:bodyPr lIns="0" tIns="0" rIns="0" bIns="0">
            <a:spAutoFit/>
          </a:bodyPr>
          <a:lstStyle/>
          <a:p>
            <a:pPr marR="0" algn="ctr" defTabSz="914400">
              <a:buClrTx/>
              <a:buSzTx/>
              <a:buFontTx/>
              <a:buNone/>
              <a:defRPr/>
            </a:pPr>
            <a:r>
              <a:rPr kumimoji="0" lang="zh-CN" altLang="zh-CN" sz="1600" b="1" kern="1200" cap="none" spc="0" normalizeH="0" baseline="0" noProof="0" dirty="0">
                <a:latin typeface="Times New Roman" panose="02020603050405020304" pitchFamily="18" charset="0"/>
                <a:ea typeface="宋体" panose="02010600030101010101" pitchFamily="2" charset="-122"/>
                <a:cs typeface="+mn-cs"/>
              </a:rPr>
              <a:t>奶酪蛋糕</a:t>
            </a:r>
            <a:endParaRPr kumimoji="0" lang="en-US" altLang="zh-CN" sz="1600" b="1" kern="1200" cap="none" spc="0" normalizeH="0" baseline="0" noProof="0" dirty="0">
              <a:latin typeface="Times New Roman" panose="02020603050405020304" pitchFamily="18" charset="0"/>
              <a:ea typeface="宋体" panose="02010600030101010101" pitchFamily="2" charset="-122"/>
              <a:cs typeface="+mn-cs"/>
            </a:endParaRPr>
          </a:p>
          <a:p>
            <a:pPr marR="0" algn="ctr" defTabSz="914400">
              <a:buClrTx/>
              <a:buSzTx/>
              <a:buFontTx/>
              <a:buNone/>
              <a:defRPr/>
            </a:pPr>
            <a:r>
              <a:rPr kumimoji="0" lang="zh-CN" altLang="zh-CN" sz="16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1600" b="1" kern="1200" cap="none" spc="0" normalizeH="0" baseline="0" noProof="0" dirty="0">
                <a:latin typeface="Times New Roman" panose="02020603050405020304" pitchFamily="18" charset="0"/>
                <a:ea typeface="宋体" panose="02010600030101010101" pitchFamily="2" charset="-122"/>
                <a:cs typeface="+mn-cs"/>
              </a:rPr>
              <a:t>Cheese Cake</a:t>
            </a:r>
            <a:r>
              <a:rPr kumimoji="0" lang="zh-CN" altLang="zh-CN" sz="1600" b="1" kern="1200" cap="none" spc="0" normalizeH="0" baseline="0" noProof="0" dirty="0">
                <a:latin typeface="Times New Roman" panose="02020603050405020304" pitchFamily="18" charset="0"/>
                <a:ea typeface="宋体" panose="02010600030101010101" pitchFamily="2" charset="-122"/>
                <a:cs typeface="+mn-cs"/>
              </a:rPr>
              <a:t>）</a:t>
            </a:r>
            <a:endParaRPr kumimoji="0" lang="zh-CN" altLang="zh-CN" sz="1600" kern="1200" cap="none" spc="0" normalizeH="0" baseline="0" noProof="0" dirty="0">
              <a:latin typeface="+mj-ea"/>
              <a:ea typeface="+mj-ea"/>
              <a:cs typeface="+mn-cs"/>
            </a:endParaRPr>
          </a:p>
        </p:txBody>
      </p:sp>
      <p:sp>
        <p:nvSpPr>
          <p:cNvPr id="51" name="TextBox 13"/>
          <p:cNvSpPr txBox="1"/>
          <p:nvPr/>
        </p:nvSpPr>
        <p:spPr>
          <a:xfrm>
            <a:off x="5694363" y="4927600"/>
            <a:ext cx="1811338" cy="492125"/>
          </a:xfrm>
          <a:prstGeom prst="rect">
            <a:avLst/>
          </a:prstGeom>
          <a:noFill/>
        </p:spPr>
        <p:txBody>
          <a:bodyPr lIns="0" tIns="0" rIns="0" bIns="0">
            <a:spAutoFit/>
          </a:bodyPr>
          <a:lstStyle/>
          <a:p>
            <a:pPr marR="0" algn="ctr" defTabSz="914400">
              <a:buClrTx/>
              <a:buSzTx/>
              <a:buFontTx/>
              <a:buNone/>
              <a:defRPr/>
            </a:pPr>
            <a:r>
              <a:rPr kumimoji="0" lang="zh-CN" altLang="zh-CN" sz="1600" b="1" kern="1200" cap="none" spc="0" normalizeH="0" baseline="0" noProof="0" dirty="0">
                <a:latin typeface="Times New Roman" panose="02020603050405020304" pitchFamily="18" charset="0"/>
                <a:ea typeface="宋体" panose="02010600030101010101" pitchFamily="2" charset="-122"/>
                <a:cs typeface="+mn-cs"/>
              </a:rPr>
              <a:t>慕斯蛋糕</a:t>
            </a:r>
            <a:endParaRPr kumimoji="0" lang="en-US" altLang="zh-CN" sz="1600" b="1" kern="1200" cap="none" spc="0" normalizeH="0" baseline="0" noProof="0" dirty="0">
              <a:latin typeface="Times New Roman" panose="02020603050405020304" pitchFamily="18" charset="0"/>
              <a:ea typeface="宋体" panose="02010600030101010101" pitchFamily="2" charset="-122"/>
              <a:cs typeface="+mn-cs"/>
            </a:endParaRPr>
          </a:p>
          <a:p>
            <a:pPr marR="0" algn="ctr" defTabSz="914400">
              <a:buClrTx/>
              <a:buSzTx/>
              <a:buFontTx/>
              <a:buNone/>
              <a:defRPr/>
            </a:pPr>
            <a:r>
              <a:rPr kumimoji="0" lang="zh-CN" altLang="zh-CN" sz="16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1600" b="1" kern="1200" cap="none" spc="0" normalizeH="0" baseline="0" noProof="0" dirty="0">
                <a:latin typeface="Times New Roman" panose="02020603050405020304" pitchFamily="18" charset="0"/>
                <a:ea typeface="宋体" panose="02010600030101010101" pitchFamily="2" charset="-122"/>
                <a:cs typeface="+mn-cs"/>
              </a:rPr>
              <a:t>Mousse Cake</a:t>
            </a:r>
            <a:r>
              <a:rPr kumimoji="0" lang="zh-CN" altLang="zh-CN" sz="1600" b="1" kern="1200" cap="none" spc="0" normalizeH="0" baseline="0" noProof="0" dirty="0">
                <a:latin typeface="Times New Roman" panose="02020603050405020304" pitchFamily="18" charset="0"/>
                <a:ea typeface="宋体" panose="02010600030101010101" pitchFamily="2" charset="-122"/>
                <a:cs typeface="+mn-cs"/>
              </a:rPr>
              <a:t>）</a:t>
            </a:r>
            <a:endParaRPr kumimoji="0" lang="zh-CN" altLang="zh-CN" sz="1600" kern="1200" cap="none" spc="0" normalizeH="0" baseline="0" noProof="0" dirty="0">
              <a:latin typeface="+mj-ea"/>
              <a:ea typeface="+mj-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912813" y="446088"/>
            <a:ext cx="2355850"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乳沫类</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蛋糕</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17418"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17419" name="Freeform 112"/>
          <p:cNvSpPr>
            <a:spLocks noEditPoints="1"/>
          </p:cNvSpPr>
          <p:nvPr/>
        </p:nvSpPr>
        <p:spPr>
          <a:xfrm>
            <a:off x="9502775" y="2203450"/>
            <a:ext cx="341313" cy="342900"/>
          </a:xfrm>
          <a:custGeom>
            <a:avLst/>
            <a:gdLst>
              <a:gd name="txL" fmla="*/ 0 w 288"/>
              <a:gd name="txT" fmla="*/ 0 h 288"/>
              <a:gd name="txR" fmla="*/ 288 w 288"/>
              <a:gd name="txB" fmla="*/ 288 h 288"/>
            </a:gdLst>
            <a:ahLst/>
            <a:cxnLst>
              <a:cxn ang="0">
                <a:pos x="251609274" y="170499883"/>
              </a:cxn>
              <a:cxn ang="0">
                <a:pos x="257232641" y="130717510"/>
              </a:cxn>
              <a:cxn ang="0">
                <a:pos x="129318500" y="0"/>
              </a:cxn>
              <a:cxn ang="0">
                <a:pos x="0" y="130717510"/>
              </a:cxn>
              <a:cxn ang="0">
                <a:pos x="129318500" y="260013414"/>
              </a:cxn>
              <a:cxn ang="0">
                <a:pos x="170082907" y="252908958"/>
              </a:cxn>
              <a:cxn ang="0">
                <a:pos x="199600543" y="282746008"/>
              </a:cxn>
              <a:cxn ang="0">
                <a:pos x="261449277" y="282746008"/>
              </a:cxn>
              <a:cxn ang="0">
                <a:pos x="261449277" y="346683808"/>
              </a:cxn>
              <a:cxn ang="0">
                <a:pos x="261449277" y="346683808"/>
              </a:cxn>
              <a:cxn ang="0">
                <a:pos x="323296899" y="346683808"/>
              </a:cxn>
              <a:cxn ang="0">
                <a:pos x="323296899" y="409201119"/>
              </a:cxn>
              <a:cxn ang="0">
                <a:pos x="323296899" y="409201119"/>
              </a:cxn>
              <a:cxn ang="0">
                <a:pos x="404824452" y="409201119"/>
              </a:cxn>
              <a:cxn ang="0">
                <a:pos x="404824452" y="409201119"/>
              </a:cxn>
              <a:cxn ang="0">
                <a:pos x="404824452" y="409201119"/>
              </a:cxn>
              <a:cxn ang="0">
                <a:pos x="404824452" y="326792045"/>
              </a:cxn>
              <a:cxn ang="0">
                <a:pos x="251609274" y="170499883"/>
              </a:cxn>
              <a:cxn ang="0">
                <a:pos x="102611955" y="146345647"/>
              </a:cxn>
              <a:cxn ang="0">
                <a:pos x="59036476" y="102300875"/>
              </a:cxn>
              <a:cxn ang="0">
                <a:pos x="102611955" y="58254894"/>
              </a:cxn>
              <a:cxn ang="0">
                <a:pos x="146186229" y="102300875"/>
              </a:cxn>
              <a:cxn ang="0">
                <a:pos x="102611955" y="146345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alpha val="100000"/>
            </a:schemeClr>
          </a:solidFill>
          <a:ln w="9525">
            <a:noFill/>
          </a:ln>
        </p:spPr>
        <p:txBody>
          <a:bodyPr/>
          <a:p>
            <a:endParaRPr lang="zh-CN" altLang="en-US"/>
          </a:p>
        </p:txBody>
      </p:sp>
      <p:pic>
        <p:nvPicPr>
          <p:cNvPr id="34" name="图片 33" descr="IMG_0522"/>
          <p:cNvPicPr/>
          <p:nvPr/>
        </p:nvPicPr>
        <p:blipFill>
          <a:blip r:embed="rId1" cstate="print"/>
          <a:stretch>
            <a:fillRect/>
          </a:stretch>
        </p:blipFill>
        <p:spPr>
          <a:xfrm>
            <a:off x="1012592" y="1371601"/>
            <a:ext cx="3814900" cy="222427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38" name="直接连接符 37"/>
          <p:cNvCxnSpPr/>
          <p:nvPr/>
        </p:nvCxnSpPr>
        <p:spPr>
          <a:xfrm rot="16200000" flipH="1">
            <a:off x="3019425" y="3476625"/>
            <a:ext cx="5116513" cy="77788"/>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sp>
        <p:nvSpPr>
          <p:cNvPr id="17422" name="TextBox 39"/>
          <p:cNvSpPr txBox="1"/>
          <p:nvPr/>
        </p:nvSpPr>
        <p:spPr>
          <a:xfrm>
            <a:off x="966788" y="3717925"/>
            <a:ext cx="4054475" cy="2678113"/>
          </a:xfrm>
          <a:prstGeom prst="rect">
            <a:avLst/>
          </a:prstGeom>
          <a:noFill/>
          <a:ln w="9525">
            <a:noFill/>
          </a:ln>
        </p:spPr>
        <p:txBody>
          <a:bodyPr>
            <a:spAutoFit/>
          </a:bodyPr>
          <a:p>
            <a:pPr>
              <a:lnSpc>
                <a:spcPct val="150000"/>
              </a:lnSpc>
            </a:pPr>
            <a:r>
              <a:rPr lang="zh-CN" altLang="zh-CN" sz="1400" b="1" dirty="0">
                <a:solidFill>
                  <a:srgbClr val="92D050"/>
                </a:solidFill>
                <a:latin typeface="Times New Roman" panose="02020603050405020304" pitchFamily="18" charset="0"/>
              </a:rPr>
              <a:t>海绵蛋糕</a:t>
            </a:r>
            <a:r>
              <a:rPr lang="zh-CN" altLang="zh-CN" sz="1400" dirty="0">
                <a:latin typeface="Times New Roman" panose="02020603050405020304" pitchFamily="18" charset="0"/>
              </a:rPr>
              <a:t>是一种乳沫类蛋糕，海绵蛋糕完全靠打发蛋（全蛋或是分蛋）来形成蛋糕组织里的孔隙，典型的海绵蛋糕里只有蛋、面粉、糖。口感比较结实、绵密，吃的时候容易觉得噎喉咙（和戚风相较来说）。全蛋海绵蛋糕是全蛋打发后加入面粉制作而成的；分蛋海绵蛋糕在制作的时候，要把蛋清和蛋黄分开后分别打发再与面粉混合制作而成的。</a:t>
            </a:r>
            <a:endParaRPr lang="zh-CN" altLang="en-US" sz="1400" dirty="0">
              <a:latin typeface="Times New Roman" panose="02020603050405020304" pitchFamily="18" charset="0"/>
            </a:endParaRPr>
          </a:p>
        </p:txBody>
      </p:sp>
      <p:pic>
        <p:nvPicPr>
          <p:cNvPr id="42" name="图片 41" descr="1615861421(1)"/>
          <p:cNvPicPr/>
          <p:nvPr/>
        </p:nvPicPr>
        <p:blipFill>
          <a:blip r:embed="rId2" cstate="print"/>
          <a:stretch>
            <a:fillRect/>
          </a:stretch>
        </p:blipFill>
        <p:spPr>
          <a:xfrm>
            <a:off x="6530192" y="1308104"/>
            <a:ext cx="2501661" cy="22804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424" name="TextBox 42"/>
          <p:cNvSpPr txBox="1"/>
          <p:nvPr/>
        </p:nvSpPr>
        <p:spPr>
          <a:xfrm>
            <a:off x="6003925" y="3727450"/>
            <a:ext cx="4054475" cy="2354263"/>
          </a:xfrm>
          <a:prstGeom prst="rect">
            <a:avLst/>
          </a:prstGeom>
          <a:noFill/>
          <a:ln w="9525">
            <a:noFill/>
          </a:ln>
        </p:spPr>
        <p:txBody>
          <a:bodyPr>
            <a:spAutoFit/>
          </a:bodyPr>
          <a:p>
            <a:pPr>
              <a:lnSpc>
                <a:spcPct val="150000"/>
              </a:lnSpc>
            </a:pPr>
            <a:r>
              <a:rPr lang="zh-CN" altLang="zh-CN" sz="1400" b="1" dirty="0">
                <a:solidFill>
                  <a:srgbClr val="92D050"/>
                </a:solidFill>
                <a:latin typeface="Times New Roman" panose="02020603050405020304" pitchFamily="18" charset="0"/>
              </a:rPr>
              <a:t>天使蛋糕</a:t>
            </a:r>
            <a:r>
              <a:rPr lang="zh-CN" altLang="zh-CN" sz="1400" dirty="0">
                <a:latin typeface="Times New Roman" panose="02020603050405020304" pitchFamily="18" charset="0"/>
              </a:rPr>
              <a:t>于</a:t>
            </a:r>
            <a:r>
              <a:rPr lang="en-US" altLang="zh-CN" sz="1400" dirty="0">
                <a:latin typeface="Times New Roman" panose="02020603050405020304" pitchFamily="18" charset="0"/>
              </a:rPr>
              <a:t>19</a:t>
            </a:r>
            <a:r>
              <a:rPr lang="zh-CN" altLang="zh-CN" sz="1400" dirty="0">
                <a:latin typeface="Times New Roman" panose="02020603050405020304" pitchFamily="18" charset="0"/>
              </a:rPr>
              <a:t>世纪在美国开始流行起来。天使蛋糕的外形酷似小天使头上闪闪发亮的光环，所以人们才将其称为天使蛋糕。和平常所做的蛋糕甜点有很大不同，天使蛋糕不含油、没有蛋黄，完全靠硬性发泡的蛋清来支撑起蛋糕，口味、质感都很轻巧，和果汁是绝妙搭配。具有色泽洁白</a:t>
            </a:r>
            <a:r>
              <a:rPr lang="en-US" altLang="zh-CN" sz="1400" dirty="0">
                <a:latin typeface="Times New Roman" panose="02020603050405020304" pitchFamily="18" charset="0"/>
              </a:rPr>
              <a:t>,</a:t>
            </a:r>
            <a:r>
              <a:rPr lang="zh-CN" altLang="zh-CN" sz="1400" dirty="0">
                <a:latin typeface="Times New Roman" panose="02020603050405020304" pitchFamily="18" charset="0"/>
              </a:rPr>
              <a:t>口感选软香甜的特点。</a:t>
            </a:r>
            <a:endParaRPr lang="zh-CN" altLang="zh-CN" sz="1400"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912813" y="446088"/>
            <a:ext cx="2355850"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戚风</a:t>
            </a:r>
            <a:r>
              <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类</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蛋糕</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18442"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18443" name="Freeform 112"/>
          <p:cNvSpPr>
            <a:spLocks noEditPoints="1"/>
          </p:cNvSpPr>
          <p:nvPr/>
        </p:nvSpPr>
        <p:spPr>
          <a:xfrm>
            <a:off x="9502775" y="2203450"/>
            <a:ext cx="341313" cy="342900"/>
          </a:xfrm>
          <a:custGeom>
            <a:avLst/>
            <a:gdLst>
              <a:gd name="txL" fmla="*/ 0 w 288"/>
              <a:gd name="txT" fmla="*/ 0 h 288"/>
              <a:gd name="txR" fmla="*/ 288 w 288"/>
              <a:gd name="txB" fmla="*/ 288 h 288"/>
            </a:gdLst>
            <a:ahLst/>
            <a:cxnLst>
              <a:cxn ang="0">
                <a:pos x="251609274" y="170499883"/>
              </a:cxn>
              <a:cxn ang="0">
                <a:pos x="257232641" y="130717510"/>
              </a:cxn>
              <a:cxn ang="0">
                <a:pos x="129318500" y="0"/>
              </a:cxn>
              <a:cxn ang="0">
                <a:pos x="0" y="130717510"/>
              </a:cxn>
              <a:cxn ang="0">
                <a:pos x="129318500" y="260013414"/>
              </a:cxn>
              <a:cxn ang="0">
                <a:pos x="170082907" y="252908958"/>
              </a:cxn>
              <a:cxn ang="0">
                <a:pos x="199600543" y="282746008"/>
              </a:cxn>
              <a:cxn ang="0">
                <a:pos x="261449277" y="282746008"/>
              </a:cxn>
              <a:cxn ang="0">
                <a:pos x="261449277" y="346683808"/>
              </a:cxn>
              <a:cxn ang="0">
                <a:pos x="261449277" y="346683808"/>
              </a:cxn>
              <a:cxn ang="0">
                <a:pos x="323296899" y="346683808"/>
              </a:cxn>
              <a:cxn ang="0">
                <a:pos x="323296899" y="409201119"/>
              </a:cxn>
              <a:cxn ang="0">
                <a:pos x="323296899" y="409201119"/>
              </a:cxn>
              <a:cxn ang="0">
                <a:pos x="404824452" y="409201119"/>
              </a:cxn>
              <a:cxn ang="0">
                <a:pos x="404824452" y="409201119"/>
              </a:cxn>
              <a:cxn ang="0">
                <a:pos x="404824452" y="409201119"/>
              </a:cxn>
              <a:cxn ang="0">
                <a:pos x="404824452" y="326792045"/>
              </a:cxn>
              <a:cxn ang="0">
                <a:pos x="251609274" y="170499883"/>
              </a:cxn>
              <a:cxn ang="0">
                <a:pos x="102611955" y="146345647"/>
              </a:cxn>
              <a:cxn ang="0">
                <a:pos x="59036476" y="102300875"/>
              </a:cxn>
              <a:cxn ang="0">
                <a:pos x="102611955" y="58254894"/>
              </a:cxn>
              <a:cxn ang="0">
                <a:pos x="146186229" y="102300875"/>
              </a:cxn>
              <a:cxn ang="0">
                <a:pos x="102611955" y="146345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alpha val="100000"/>
            </a:schemeClr>
          </a:solidFill>
          <a:ln w="9525">
            <a:noFill/>
          </a:ln>
        </p:spPr>
        <p:txBody>
          <a:bodyPr/>
          <a:p>
            <a:endParaRPr lang="zh-CN" altLang="en-US"/>
          </a:p>
        </p:txBody>
      </p:sp>
      <p:cxnSp>
        <p:nvCxnSpPr>
          <p:cNvPr id="38" name="直接连接符 37"/>
          <p:cNvCxnSpPr/>
          <p:nvPr/>
        </p:nvCxnSpPr>
        <p:spPr>
          <a:xfrm rot="16200000" flipH="1">
            <a:off x="3019425" y="3476625"/>
            <a:ext cx="5116513" cy="77788"/>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sp>
        <p:nvSpPr>
          <p:cNvPr id="18445" name="TextBox 42"/>
          <p:cNvSpPr txBox="1"/>
          <p:nvPr/>
        </p:nvSpPr>
        <p:spPr>
          <a:xfrm>
            <a:off x="5737225" y="1389063"/>
            <a:ext cx="4054475" cy="4764087"/>
          </a:xfrm>
          <a:prstGeom prst="rect">
            <a:avLst/>
          </a:prstGeom>
          <a:noFill/>
          <a:ln w="9525">
            <a:noFill/>
          </a:ln>
        </p:spPr>
        <p:txBody>
          <a:bodyPr>
            <a:spAutoFit/>
          </a:bodyPr>
          <a:p>
            <a:pPr>
              <a:lnSpc>
                <a:spcPct val="200000"/>
              </a:lnSpc>
            </a:pPr>
            <a:r>
              <a:rPr lang="zh-CN" altLang="zh-CN" sz="1400" b="1" dirty="0">
                <a:solidFill>
                  <a:srgbClr val="92D050"/>
                </a:solidFill>
                <a:latin typeface="Times New Roman" panose="02020603050405020304" pitchFamily="18" charset="0"/>
              </a:rPr>
              <a:t>戚风蛋糕</a:t>
            </a:r>
            <a:r>
              <a:rPr lang="zh-CN" altLang="en-US" sz="1400" b="1" dirty="0">
                <a:solidFill>
                  <a:srgbClr val="92D050"/>
                </a:solidFill>
                <a:latin typeface="Times New Roman" panose="02020603050405020304" pitchFamily="18" charset="0"/>
              </a:rPr>
              <a:t>：</a:t>
            </a:r>
            <a:r>
              <a:rPr lang="zh-CN" altLang="zh-CN" sz="1400" dirty="0">
                <a:latin typeface="Times New Roman" panose="02020603050405020304" pitchFamily="18" charset="0"/>
              </a:rPr>
              <a:t>是改良的海绵蛋糕的做法，是一个美国厨师发明的，里面除了蛋、面粉、糖，还放了植物油、水增加组织湿度，新手还可以加入发粉和塔塔粉，使口感蓬松且湿润。</a:t>
            </a:r>
            <a:endParaRPr lang="zh-CN" altLang="zh-CN" sz="1400" dirty="0">
              <a:latin typeface="Times New Roman" panose="02020603050405020304" pitchFamily="18" charset="0"/>
            </a:endParaRPr>
          </a:p>
          <a:p>
            <a:pPr>
              <a:lnSpc>
                <a:spcPct val="200000"/>
              </a:lnSpc>
            </a:pPr>
            <a:r>
              <a:rPr lang="zh-CN" altLang="zh-CN" sz="1400" b="1" dirty="0">
                <a:solidFill>
                  <a:srgbClr val="92D050"/>
                </a:solidFill>
                <a:latin typeface="Times New Roman" panose="02020603050405020304" pitchFamily="18" charset="0"/>
              </a:rPr>
              <a:t>产品特点：</a:t>
            </a:r>
            <a:r>
              <a:rPr lang="zh-CN" altLang="zh-CN" sz="1400" dirty="0">
                <a:latin typeface="Times New Roman" panose="02020603050405020304" pitchFamily="18" charset="0"/>
              </a:rPr>
              <a:t>戚风</a:t>
            </a:r>
            <a:r>
              <a:rPr lang="en-US" altLang="zh-CN" sz="1400" dirty="0">
                <a:latin typeface="Times New Roman" panose="02020603050405020304" pitchFamily="18" charset="0"/>
              </a:rPr>
              <a:t>蛋</a:t>
            </a:r>
            <a:r>
              <a:rPr lang="zh-CN" altLang="en-US" sz="1400" dirty="0">
                <a:latin typeface="Times New Roman" panose="02020603050405020304" pitchFamily="18" charset="0"/>
              </a:rPr>
              <a:t>糕</a:t>
            </a:r>
            <a:r>
              <a:rPr lang="zh-CN" altLang="zh-CN" sz="1400" dirty="0">
                <a:latin typeface="Times New Roman" panose="02020603050405020304" pitchFamily="18" charset="0"/>
              </a:rPr>
              <a:t>组织膨松，水分含量高，味道清淡不腻，口感滋润嫩爽，有弹性，且无软烂的感觉，吃时淋各种酱汁很可口。是目前最受欢迎的蛋糕之一。这里要说明的是，戚风蛋糕的质地异常松软，若是将同样重量的全蛋搅拌式海绵蛋糕面糊与戚风蛋糕的面糊同时烘烤，那么戚风蛋糕的体积可能是前者的两倍。</a:t>
            </a:r>
            <a:endParaRPr lang="zh-CN" altLang="zh-CN" sz="1400" dirty="0">
              <a:latin typeface="Times New Roman" panose="02020603050405020304" pitchFamily="18" charset="0"/>
            </a:endParaRPr>
          </a:p>
        </p:txBody>
      </p:sp>
      <p:pic>
        <p:nvPicPr>
          <p:cNvPr id="18" name="图片 17" descr="IMG_0332"/>
          <p:cNvPicPr/>
          <p:nvPr/>
        </p:nvPicPr>
        <p:blipFill>
          <a:blip r:embed="rId1" cstate="print"/>
          <a:stretch>
            <a:fillRect/>
          </a:stretch>
        </p:blipFill>
        <p:spPr>
          <a:xfrm>
            <a:off x="1301954" y="2147046"/>
            <a:ext cx="3502958" cy="233545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912813" y="446088"/>
            <a:ext cx="2355850"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重油蛋</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糕</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19466"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19467" name="Freeform 112"/>
          <p:cNvSpPr>
            <a:spLocks noEditPoints="1"/>
          </p:cNvSpPr>
          <p:nvPr/>
        </p:nvSpPr>
        <p:spPr>
          <a:xfrm>
            <a:off x="9502775" y="2203450"/>
            <a:ext cx="341313" cy="342900"/>
          </a:xfrm>
          <a:custGeom>
            <a:avLst/>
            <a:gdLst>
              <a:gd name="txL" fmla="*/ 0 w 288"/>
              <a:gd name="txT" fmla="*/ 0 h 288"/>
              <a:gd name="txR" fmla="*/ 288 w 288"/>
              <a:gd name="txB" fmla="*/ 288 h 288"/>
            </a:gdLst>
            <a:ahLst/>
            <a:cxnLst>
              <a:cxn ang="0">
                <a:pos x="251609274" y="170499883"/>
              </a:cxn>
              <a:cxn ang="0">
                <a:pos x="257232641" y="130717510"/>
              </a:cxn>
              <a:cxn ang="0">
                <a:pos x="129318500" y="0"/>
              </a:cxn>
              <a:cxn ang="0">
                <a:pos x="0" y="130717510"/>
              </a:cxn>
              <a:cxn ang="0">
                <a:pos x="129318500" y="260013414"/>
              </a:cxn>
              <a:cxn ang="0">
                <a:pos x="170082907" y="252908958"/>
              </a:cxn>
              <a:cxn ang="0">
                <a:pos x="199600543" y="282746008"/>
              </a:cxn>
              <a:cxn ang="0">
                <a:pos x="261449277" y="282746008"/>
              </a:cxn>
              <a:cxn ang="0">
                <a:pos x="261449277" y="346683808"/>
              </a:cxn>
              <a:cxn ang="0">
                <a:pos x="261449277" y="346683808"/>
              </a:cxn>
              <a:cxn ang="0">
                <a:pos x="323296899" y="346683808"/>
              </a:cxn>
              <a:cxn ang="0">
                <a:pos x="323296899" y="409201119"/>
              </a:cxn>
              <a:cxn ang="0">
                <a:pos x="323296899" y="409201119"/>
              </a:cxn>
              <a:cxn ang="0">
                <a:pos x="404824452" y="409201119"/>
              </a:cxn>
              <a:cxn ang="0">
                <a:pos x="404824452" y="409201119"/>
              </a:cxn>
              <a:cxn ang="0">
                <a:pos x="404824452" y="409201119"/>
              </a:cxn>
              <a:cxn ang="0">
                <a:pos x="404824452" y="326792045"/>
              </a:cxn>
              <a:cxn ang="0">
                <a:pos x="251609274" y="170499883"/>
              </a:cxn>
              <a:cxn ang="0">
                <a:pos x="102611955" y="146345647"/>
              </a:cxn>
              <a:cxn ang="0">
                <a:pos x="59036476" y="102300875"/>
              </a:cxn>
              <a:cxn ang="0">
                <a:pos x="102611955" y="58254894"/>
              </a:cxn>
              <a:cxn ang="0">
                <a:pos x="146186229" y="102300875"/>
              </a:cxn>
              <a:cxn ang="0">
                <a:pos x="102611955" y="146345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alpha val="100000"/>
            </a:schemeClr>
          </a:solidFill>
          <a:ln w="9525">
            <a:noFill/>
          </a:ln>
        </p:spPr>
        <p:txBody>
          <a:bodyPr/>
          <a:p>
            <a:endParaRPr lang="zh-CN" altLang="en-US"/>
          </a:p>
        </p:txBody>
      </p:sp>
      <p:cxnSp>
        <p:nvCxnSpPr>
          <p:cNvPr id="38" name="直接连接符 37"/>
          <p:cNvCxnSpPr/>
          <p:nvPr/>
        </p:nvCxnSpPr>
        <p:spPr>
          <a:xfrm rot="16200000" flipH="1">
            <a:off x="3019425" y="3476625"/>
            <a:ext cx="5116513" cy="77788"/>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sp>
        <p:nvSpPr>
          <p:cNvPr id="19469" name="TextBox 42"/>
          <p:cNvSpPr txBox="1"/>
          <p:nvPr/>
        </p:nvSpPr>
        <p:spPr>
          <a:xfrm>
            <a:off x="5737225" y="1389063"/>
            <a:ext cx="4054475" cy="3970337"/>
          </a:xfrm>
          <a:prstGeom prst="rect">
            <a:avLst/>
          </a:prstGeom>
          <a:noFill/>
          <a:ln w="9525">
            <a:noFill/>
          </a:ln>
        </p:spPr>
        <p:txBody>
          <a:bodyPr>
            <a:spAutoFit/>
          </a:bodyPr>
          <a:p>
            <a:pPr>
              <a:lnSpc>
                <a:spcPct val="200000"/>
              </a:lnSpc>
            </a:pPr>
            <a:r>
              <a:rPr lang="zh-CN" altLang="zh-CN" sz="1400" b="1" dirty="0">
                <a:solidFill>
                  <a:srgbClr val="92D050"/>
                </a:solidFill>
                <a:latin typeface="Times New Roman" panose="02020603050405020304" pitchFamily="18" charset="0"/>
              </a:rPr>
              <a:t>重油蛋糕：</a:t>
            </a:r>
            <a:r>
              <a:rPr lang="zh-CN" altLang="zh-CN" sz="1400" dirty="0">
                <a:latin typeface="Times New Roman" panose="02020603050405020304" pitchFamily="18" charset="0"/>
              </a:rPr>
              <a:t>也称为磅蛋糕，是用大量的黄油经过搅打再加入鸡蛋和面粉制成的一种面糊类蛋糕。具有内部组织扎实细腻，奶香浓郁，口感润泽的特点。主要原料依次为糖、油、面粉，其中油脂的用量较多，并依据其用量来决定是否需要加入或加入多少的化学膨松剂。其主要膨发途径是通过油脂在搅拌过程中结合拌入的空气，而使蛋糕在炉内膨胀。主要品种：</a:t>
            </a:r>
            <a:r>
              <a:rPr lang="zh-CN" altLang="zh-CN" sz="1400" b="1" dirty="0">
                <a:solidFill>
                  <a:srgbClr val="92D050"/>
                </a:solidFill>
                <a:latin typeface="Times New Roman" panose="02020603050405020304" pitchFamily="18" charset="0"/>
              </a:rPr>
              <a:t>玛芬蛋糕、哈雷蛋糕、红枣蛋糕</a:t>
            </a:r>
            <a:r>
              <a:rPr lang="zh-CN" altLang="zh-CN" sz="1400" dirty="0">
                <a:latin typeface="Times New Roman" panose="02020603050405020304" pitchFamily="18" charset="0"/>
              </a:rPr>
              <a:t>等。</a:t>
            </a:r>
            <a:endParaRPr lang="zh-CN" altLang="zh-CN" sz="1400" dirty="0">
              <a:latin typeface="Times New Roman" panose="02020603050405020304" pitchFamily="18" charset="0"/>
            </a:endParaRPr>
          </a:p>
        </p:txBody>
      </p:sp>
      <p:pic>
        <p:nvPicPr>
          <p:cNvPr id="16" name="图片 15" descr="IMG_0748"/>
          <p:cNvPicPr/>
          <p:nvPr/>
        </p:nvPicPr>
        <p:blipFill>
          <a:blip r:embed="rId1" cstate="print"/>
          <a:stretch>
            <a:fillRect/>
          </a:stretch>
        </p:blipFill>
        <p:spPr>
          <a:xfrm>
            <a:off x="1385098" y="1581109"/>
            <a:ext cx="3255914" cy="24262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矩形 19"/>
          <p:cNvSpPr/>
          <p:nvPr/>
        </p:nvSpPr>
        <p:spPr>
          <a:xfrm>
            <a:off x="2232025" y="4724400"/>
            <a:ext cx="1520825" cy="4619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哈雷蛋</a:t>
            </a:r>
            <a:r>
              <a:rPr kumimoji="0" lang="zh-CN" altLang="en-US" sz="24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糕</a:t>
            </a:r>
            <a:endParaRPr kumimoji="0" lang="zh-CN" altLang="zh-CN" sz="24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912813" y="446088"/>
            <a:ext cx="2355850"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奶酪蛋</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糕</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20490"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20491" name="Freeform 112"/>
          <p:cNvSpPr>
            <a:spLocks noEditPoints="1"/>
          </p:cNvSpPr>
          <p:nvPr/>
        </p:nvSpPr>
        <p:spPr>
          <a:xfrm>
            <a:off x="9502775" y="2203450"/>
            <a:ext cx="341313" cy="342900"/>
          </a:xfrm>
          <a:custGeom>
            <a:avLst/>
            <a:gdLst>
              <a:gd name="txL" fmla="*/ 0 w 288"/>
              <a:gd name="txT" fmla="*/ 0 h 288"/>
              <a:gd name="txR" fmla="*/ 288 w 288"/>
              <a:gd name="txB" fmla="*/ 288 h 288"/>
            </a:gdLst>
            <a:ahLst/>
            <a:cxnLst>
              <a:cxn ang="0">
                <a:pos x="251609274" y="170499883"/>
              </a:cxn>
              <a:cxn ang="0">
                <a:pos x="257232641" y="130717510"/>
              </a:cxn>
              <a:cxn ang="0">
                <a:pos x="129318500" y="0"/>
              </a:cxn>
              <a:cxn ang="0">
                <a:pos x="0" y="130717510"/>
              </a:cxn>
              <a:cxn ang="0">
                <a:pos x="129318500" y="260013414"/>
              </a:cxn>
              <a:cxn ang="0">
                <a:pos x="170082907" y="252908958"/>
              </a:cxn>
              <a:cxn ang="0">
                <a:pos x="199600543" y="282746008"/>
              </a:cxn>
              <a:cxn ang="0">
                <a:pos x="261449277" y="282746008"/>
              </a:cxn>
              <a:cxn ang="0">
                <a:pos x="261449277" y="346683808"/>
              </a:cxn>
              <a:cxn ang="0">
                <a:pos x="261449277" y="346683808"/>
              </a:cxn>
              <a:cxn ang="0">
                <a:pos x="323296899" y="346683808"/>
              </a:cxn>
              <a:cxn ang="0">
                <a:pos x="323296899" y="409201119"/>
              </a:cxn>
              <a:cxn ang="0">
                <a:pos x="323296899" y="409201119"/>
              </a:cxn>
              <a:cxn ang="0">
                <a:pos x="404824452" y="409201119"/>
              </a:cxn>
              <a:cxn ang="0">
                <a:pos x="404824452" y="409201119"/>
              </a:cxn>
              <a:cxn ang="0">
                <a:pos x="404824452" y="409201119"/>
              </a:cxn>
              <a:cxn ang="0">
                <a:pos x="404824452" y="326792045"/>
              </a:cxn>
              <a:cxn ang="0">
                <a:pos x="251609274" y="170499883"/>
              </a:cxn>
              <a:cxn ang="0">
                <a:pos x="102611955" y="146345647"/>
              </a:cxn>
              <a:cxn ang="0">
                <a:pos x="59036476" y="102300875"/>
              </a:cxn>
              <a:cxn ang="0">
                <a:pos x="102611955" y="58254894"/>
              </a:cxn>
              <a:cxn ang="0">
                <a:pos x="146186229" y="102300875"/>
              </a:cxn>
              <a:cxn ang="0">
                <a:pos x="102611955" y="146345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alpha val="100000"/>
            </a:schemeClr>
          </a:solidFill>
          <a:ln w="9525">
            <a:noFill/>
          </a:ln>
        </p:spPr>
        <p:txBody>
          <a:bodyPr/>
          <a:p>
            <a:endParaRPr lang="zh-CN" altLang="en-US"/>
          </a:p>
        </p:txBody>
      </p:sp>
      <p:cxnSp>
        <p:nvCxnSpPr>
          <p:cNvPr id="38" name="直接连接符 37"/>
          <p:cNvCxnSpPr/>
          <p:nvPr/>
        </p:nvCxnSpPr>
        <p:spPr>
          <a:xfrm rot="16200000" flipH="1">
            <a:off x="3019425" y="3476625"/>
            <a:ext cx="5116513" cy="77788"/>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sp>
        <p:nvSpPr>
          <p:cNvPr id="20493" name="TextBox 42"/>
          <p:cNvSpPr txBox="1"/>
          <p:nvPr/>
        </p:nvSpPr>
        <p:spPr>
          <a:xfrm>
            <a:off x="5729288" y="1190625"/>
            <a:ext cx="4054475" cy="4899025"/>
          </a:xfrm>
          <a:prstGeom prst="rect">
            <a:avLst/>
          </a:prstGeom>
          <a:noFill/>
          <a:ln w="9525">
            <a:noFill/>
          </a:ln>
        </p:spPr>
        <p:txBody>
          <a:bodyPr>
            <a:spAutoFit/>
          </a:bodyPr>
          <a:p>
            <a:pPr>
              <a:lnSpc>
                <a:spcPct val="150000"/>
              </a:lnSpc>
            </a:pPr>
            <a:r>
              <a:rPr lang="zh-CN" altLang="zh-CN" sz="1400" b="1" dirty="0">
                <a:solidFill>
                  <a:srgbClr val="92D050"/>
                </a:solidFill>
                <a:latin typeface="Times New Roman" panose="02020603050405020304" pitchFamily="18" charset="0"/>
              </a:rPr>
              <a:t>奶酪蛋糕</a:t>
            </a:r>
            <a:r>
              <a:rPr lang="zh-CN" altLang="zh-CN" sz="1400" dirty="0">
                <a:latin typeface="Times New Roman" panose="02020603050405020304" pitchFamily="18" charset="0"/>
              </a:rPr>
              <a:t>，又叫芝士蛋糕和起司蛋糕，奶酪蛋糕味道香甜可口，是非常受欢迎的一种蛋糕。具有做法百变，风味百变，颜色也更加亮丽诱人的产品特点。常见的奶酪蛋糕可以分为轻奶酪蛋糕、重奶酪蛋糕和冻奶酪蛋糕。</a:t>
            </a:r>
            <a:endParaRPr lang="zh-CN" altLang="zh-CN" sz="1400" dirty="0">
              <a:latin typeface="Times New Roman" panose="02020603050405020304" pitchFamily="18" charset="0"/>
            </a:endParaRPr>
          </a:p>
          <a:p>
            <a:pPr>
              <a:lnSpc>
                <a:spcPct val="150000"/>
              </a:lnSpc>
            </a:pPr>
            <a:r>
              <a:rPr lang="zh-CN" altLang="en-US" sz="1400" dirty="0">
                <a:latin typeface="Times New Roman" panose="02020603050405020304" pitchFamily="18" charset="0"/>
              </a:rPr>
              <a:t>（一）</a:t>
            </a:r>
            <a:r>
              <a:rPr lang="zh-CN" altLang="zh-CN" sz="1400" dirty="0">
                <a:latin typeface="Times New Roman" panose="02020603050405020304" pitchFamily="18" charset="0"/>
              </a:rPr>
              <a:t>重奶酪蛋糕：重奶酪蛋糕中的奶油量和黄油含量更高，吃起来甜度更高，还有一点点油腻感，非常适合比较爱吃甜食的朋友。</a:t>
            </a:r>
            <a:endParaRPr lang="zh-CN" altLang="zh-CN" sz="1400" dirty="0">
              <a:latin typeface="Times New Roman" panose="02020603050405020304" pitchFamily="18" charset="0"/>
            </a:endParaRPr>
          </a:p>
          <a:p>
            <a:pPr>
              <a:lnSpc>
                <a:spcPct val="150000"/>
              </a:lnSpc>
            </a:pPr>
            <a:r>
              <a:rPr lang="zh-CN" altLang="zh-CN" sz="1400" dirty="0">
                <a:latin typeface="Times New Roman" panose="02020603050405020304" pitchFamily="18" charset="0"/>
              </a:rPr>
              <a:t>（二）轻奶酪蛋糕：是使用含有奶油量比较少的奶酪制作而成，味道的甜度和奶香味适中，吃进嘴里后口感轻盈，入口即化，是最普遍的一种奶酪蛋糕。</a:t>
            </a:r>
            <a:endParaRPr lang="zh-CN" altLang="zh-CN" sz="1400" dirty="0">
              <a:latin typeface="Times New Roman" panose="02020603050405020304" pitchFamily="18" charset="0"/>
            </a:endParaRPr>
          </a:p>
          <a:p>
            <a:pPr>
              <a:lnSpc>
                <a:spcPct val="150000"/>
              </a:lnSpc>
            </a:pPr>
            <a:r>
              <a:rPr lang="zh-CN" altLang="zh-CN" sz="1400" dirty="0">
                <a:latin typeface="Times New Roman" panose="02020603050405020304" pitchFamily="18" charset="0"/>
              </a:rPr>
              <a:t>（三）冻奶酪蛋糕：是一种免烤蛋糕，由明胶片、热牛奶、蛋黄、奶油奶酪等食材经过冷藏定型制作而成的一款蛋糕。</a:t>
            </a:r>
            <a:endParaRPr lang="zh-CN" altLang="zh-CN" sz="1400" dirty="0">
              <a:latin typeface="Times New Roman" panose="02020603050405020304" pitchFamily="18" charset="0"/>
            </a:endParaRPr>
          </a:p>
        </p:txBody>
      </p:sp>
      <p:sp>
        <p:nvSpPr>
          <p:cNvPr id="20" name="矩形 19"/>
          <p:cNvSpPr/>
          <p:nvPr/>
        </p:nvSpPr>
        <p:spPr>
          <a:xfrm>
            <a:off x="2232025" y="4724400"/>
            <a:ext cx="2201863" cy="4619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轻奶酪蛋</a:t>
            </a:r>
            <a:r>
              <a:rPr kumimoji="0" lang="zh-CN" altLang="en-US" sz="24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糕</a:t>
            </a:r>
            <a:endParaRPr kumimoji="0" lang="zh-CN" altLang="zh-CN" sz="24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pic>
        <p:nvPicPr>
          <p:cNvPr id="18" name="图片 17" descr="IMG_4563(1)"/>
          <p:cNvPicPr/>
          <p:nvPr/>
        </p:nvPicPr>
        <p:blipFill>
          <a:blip r:embed="rId1" cstate="print"/>
          <a:srcRect l="18371" t="-15754" r="5415"/>
          <a:stretch>
            <a:fillRect/>
          </a:stretch>
        </p:blipFill>
        <p:spPr>
          <a:xfrm>
            <a:off x="1207698" y="1477950"/>
            <a:ext cx="3798311" cy="2712690"/>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912813" y="446088"/>
            <a:ext cx="2355850" cy="5842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慕斯</a:t>
            </a:r>
            <a:r>
              <a:rPr kumimoji="0" lang="zh-CN" altLang="en-US" sz="3200" b="1" i="0" u="none" strike="noStrike" kern="1200" cap="none" spc="0" normalizeH="0" baseline="0" noProof="0" dirty="0" smtClean="0">
                <a:ln>
                  <a:noFill/>
                </a:ln>
                <a:solidFill>
                  <a:schemeClr val="accent3"/>
                </a:solidFill>
                <a:effectLst/>
                <a:uLnTx/>
                <a:uFillTx/>
                <a:latin typeface="微软雅黑" panose="020B0503020204020204" pitchFamily="34" charset="-122"/>
                <a:ea typeface="微软雅黑" panose="020B0503020204020204" pitchFamily="34" charset="-122"/>
                <a:cs typeface="+mn-cs"/>
              </a:rPr>
              <a:t>蛋</a:t>
            </a:r>
            <a:r>
              <a:rPr kumimoji="0" lang="zh-CN" altLang="en-US"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rPr>
              <a:t>糕</a:t>
            </a:r>
            <a:endParaRPr kumimoji="0" lang="zh-CN" altLang="zh-CN" sz="3200" b="1" i="0" u="none" strike="noStrike" kern="1200" cap="none" spc="0" normalizeH="0" baseline="0" noProof="0" dirty="0">
              <a:ln>
                <a:noFill/>
              </a:ln>
              <a:solidFill>
                <a:schemeClr val="accent3"/>
              </a:solidFill>
              <a:effectLst/>
              <a:uLnTx/>
              <a:uFillTx/>
              <a:latin typeface="微软雅黑" panose="020B0503020204020204" pitchFamily="34" charset="-122"/>
              <a:ea typeface="微软雅黑" panose="020B0503020204020204" pitchFamily="34" charset="-122"/>
              <a:cs typeface="+mn-cs"/>
            </a:endParaRPr>
          </a:p>
        </p:txBody>
      </p:sp>
      <p:sp>
        <p:nvSpPr>
          <p:cNvPr id="11" name="椭圆 10"/>
          <p:cNvSpPr/>
          <p:nvPr/>
        </p:nvSpPr>
        <p:spPr>
          <a:xfrm>
            <a:off x="9774238" y="314325"/>
            <a:ext cx="1697038" cy="16954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椭圆 11"/>
          <p:cNvSpPr/>
          <p:nvPr/>
        </p:nvSpPr>
        <p:spPr>
          <a:xfrm>
            <a:off x="9783763" y="500063"/>
            <a:ext cx="1397000" cy="1397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1233150" y="1527175"/>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椭圆 13"/>
          <p:cNvSpPr/>
          <p:nvPr/>
        </p:nvSpPr>
        <p:spPr>
          <a:xfrm>
            <a:off x="9809163" y="88900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0922000" y="2190750"/>
            <a:ext cx="715963" cy="715963"/>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lt1"/>
                </a:solidFill>
                <a:effectLst/>
                <a:uLnTx/>
                <a:uFillTx/>
                <a:latin typeface="+mn-lt"/>
                <a:ea typeface="+mn-ea"/>
                <a:cs typeface="+mn-cs"/>
              </a:rPr>
              <a:t>D</a:t>
            </a: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cxnSp>
        <p:nvCxnSpPr>
          <p:cNvPr id="17" name="直接连接符 16"/>
          <p:cNvCxnSpPr/>
          <p:nvPr/>
        </p:nvCxnSpPr>
        <p:spPr>
          <a:xfrm rot="5400000">
            <a:off x="-1272381" y="5128419"/>
            <a:ext cx="3424238" cy="34925"/>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cxnSp>
        <p:nvCxnSpPr>
          <p:cNvPr id="19" name="直接连接符 18"/>
          <p:cNvCxnSpPr/>
          <p:nvPr/>
        </p:nvCxnSpPr>
        <p:spPr>
          <a:xfrm flipV="1">
            <a:off x="0" y="6538913"/>
            <a:ext cx="2217738" cy="793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21514" name="矩形 19"/>
          <p:cNvSpPr/>
          <p:nvPr/>
        </p:nvSpPr>
        <p:spPr>
          <a:xfrm>
            <a:off x="419100" y="6572250"/>
            <a:ext cx="2800350" cy="277813"/>
          </a:xfrm>
          <a:prstGeom prst="rect">
            <a:avLst/>
          </a:prstGeom>
          <a:noFill/>
          <a:ln w="9525">
            <a:noFill/>
          </a:ln>
        </p:spPr>
        <p:txBody>
          <a:bodyPr wrap="none">
            <a:spAutoFit/>
          </a:bodyPr>
          <a:p>
            <a:r>
              <a:rPr lang="zh-CN" altLang="en-US" sz="1200" b="1" dirty="0">
                <a:solidFill>
                  <a:srgbClr val="828282"/>
                </a:solidFill>
                <a:latin typeface="Times New Roman" panose="02020603050405020304" pitchFamily="18" charset="0"/>
              </a:rPr>
              <a:t>高技能人才培训多媒体手册式系列教材</a:t>
            </a:r>
            <a:endParaRPr lang="zh-CN" altLang="zh-CN" sz="1200" b="1" dirty="0">
              <a:solidFill>
                <a:srgbClr val="828282"/>
              </a:solidFill>
              <a:latin typeface="Times New Roman" panose="02020603050405020304" pitchFamily="18" charset="0"/>
            </a:endParaRPr>
          </a:p>
        </p:txBody>
      </p:sp>
      <p:sp>
        <p:nvSpPr>
          <p:cNvPr id="21515" name="Freeform 112"/>
          <p:cNvSpPr>
            <a:spLocks noEditPoints="1"/>
          </p:cNvSpPr>
          <p:nvPr/>
        </p:nvSpPr>
        <p:spPr>
          <a:xfrm>
            <a:off x="9502775" y="2203450"/>
            <a:ext cx="341313" cy="342900"/>
          </a:xfrm>
          <a:custGeom>
            <a:avLst/>
            <a:gdLst>
              <a:gd name="txL" fmla="*/ 0 w 288"/>
              <a:gd name="txT" fmla="*/ 0 h 288"/>
              <a:gd name="txR" fmla="*/ 288 w 288"/>
              <a:gd name="txB" fmla="*/ 288 h 288"/>
            </a:gdLst>
            <a:ahLst/>
            <a:cxnLst>
              <a:cxn ang="0">
                <a:pos x="251609274" y="170499883"/>
              </a:cxn>
              <a:cxn ang="0">
                <a:pos x="257232641" y="130717510"/>
              </a:cxn>
              <a:cxn ang="0">
                <a:pos x="129318500" y="0"/>
              </a:cxn>
              <a:cxn ang="0">
                <a:pos x="0" y="130717510"/>
              </a:cxn>
              <a:cxn ang="0">
                <a:pos x="129318500" y="260013414"/>
              </a:cxn>
              <a:cxn ang="0">
                <a:pos x="170082907" y="252908958"/>
              </a:cxn>
              <a:cxn ang="0">
                <a:pos x="199600543" y="282746008"/>
              </a:cxn>
              <a:cxn ang="0">
                <a:pos x="261449277" y="282746008"/>
              </a:cxn>
              <a:cxn ang="0">
                <a:pos x="261449277" y="346683808"/>
              </a:cxn>
              <a:cxn ang="0">
                <a:pos x="261449277" y="346683808"/>
              </a:cxn>
              <a:cxn ang="0">
                <a:pos x="323296899" y="346683808"/>
              </a:cxn>
              <a:cxn ang="0">
                <a:pos x="323296899" y="409201119"/>
              </a:cxn>
              <a:cxn ang="0">
                <a:pos x="323296899" y="409201119"/>
              </a:cxn>
              <a:cxn ang="0">
                <a:pos x="404824452" y="409201119"/>
              </a:cxn>
              <a:cxn ang="0">
                <a:pos x="404824452" y="409201119"/>
              </a:cxn>
              <a:cxn ang="0">
                <a:pos x="404824452" y="409201119"/>
              </a:cxn>
              <a:cxn ang="0">
                <a:pos x="404824452" y="326792045"/>
              </a:cxn>
              <a:cxn ang="0">
                <a:pos x="251609274" y="170499883"/>
              </a:cxn>
              <a:cxn ang="0">
                <a:pos x="102611955" y="146345647"/>
              </a:cxn>
              <a:cxn ang="0">
                <a:pos x="59036476" y="102300875"/>
              </a:cxn>
              <a:cxn ang="0">
                <a:pos x="102611955" y="58254894"/>
              </a:cxn>
              <a:cxn ang="0">
                <a:pos x="146186229" y="102300875"/>
              </a:cxn>
              <a:cxn ang="0">
                <a:pos x="102611955" y="146345647"/>
              </a:cxn>
            </a:cxnLst>
            <a:rect l="txL" t="txT" r="txR" b="tx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alpha val="100000"/>
            </a:schemeClr>
          </a:solidFill>
          <a:ln w="9525">
            <a:noFill/>
          </a:ln>
        </p:spPr>
        <p:txBody>
          <a:bodyPr/>
          <a:p>
            <a:endParaRPr lang="zh-CN" altLang="en-US"/>
          </a:p>
        </p:txBody>
      </p:sp>
      <p:cxnSp>
        <p:nvCxnSpPr>
          <p:cNvPr id="38" name="直接连接符 37"/>
          <p:cNvCxnSpPr/>
          <p:nvPr/>
        </p:nvCxnSpPr>
        <p:spPr>
          <a:xfrm rot="16200000" flipH="1">
            <a:off x="3019425" y="3476625"/>
            <a:ext cx="5116513" cy="77788"/>
          </a:xfrm>
          <a:prstGeom prst="line">
            <a:avLst/>
          </a:prstGeom>
          <a:ln>
            <a:prstDash val="lgDashDot"/>
          </a:ln>
        </p:spPr>
        <p:style>
          <a:lnRef idx="1">
            <a:schemeClr val="accent3"/>
          </a:lnRef>
          <a:fillRef idx="0">
            <a:schemeClr val="accent3"/>
          </a:fillRef>
          <a:effectRef idx="0">
            <a:schemeClr val="accent3"/>
          </a:effectRef>
          <a:fontRef idx="minor">
            <a:schemeClr val="tx1"/>
          </a:fontRef>
        </p:style>
      </p:cxnSp>
      <p:sp>
        <p:nvSpPr>
          <p:cNvPr id="21517" name="TextBox 42"/>
          <p:cNvSpPr txBox="1"/>
          <p:nvPr/>
        </p:nvSpPr>
        <p:spPr>
          <a:xfrm>
            <a:off x="5729288" y="1190625"/>
            <a:ext cx="4054475" cy="4899025"/>
          </a:xfrm>
          <a:prstGeom prst="rect">
            <a:avLst/>
          </a:prstGeom>
          <a:noFill/>
          <a:ln w="9525">
            <a:noFill/>
          </a:ln>
        </p:spPr>
        <p:txBody>
          <a:bodyPr>
            <a:spAutoFit/>
          </a:bodyPr>
          <a:p>
            <a:pPr>
              <a:lnSpc>
                <a:spcPct val="150000"/>
              </a:lnSpc>
            </a:pPr>
            <a:r>
              <a:rPr lang="zh-CN" altLang="zh-CN" sz="1400" b="1" dirty="0">
                <a:solidFill>
                  <a:srgbClr val="92D050"/>
                </a:solidFill>
                <a:latin typeface="Times New Roman" panose="02020603050405020304" pitchFamily="18" charset="0"/>
              </a:rPr>
              <a:t>慕斯蛋糕</a:t>
            </a:r>
            <a:r>
              <a:rPr lang="zh-CN" altLang="zh-CN" sz="1400" dirty="0">
                <a:latin typeface="Times New Roman" panose="02020603050405020304" pitchFamily="18" charset="0"/>
              </a:rPr>
              <a:t>是一种奶冻式的甜点，可以直接吃或做蛋糕夹层，通常是加入奶油与凝固剂来造成浓稠冻状的效果。慕斯蛋糕最早出现在美食之都</a:t>
            </a:r>
            <a:r>
              <a:rPr lang="zh-CN" altLang="en-US" sz="1400" dirty="0">
                <a:latin typeface="Times New Roman" panose="02020603050405020304" pitchFamily="18" charset="0"/>
              </a:rPr>
              <a:t>法国巴黎</a:t>
            </a:r>
            <a:r>
              <a:rPr lang="zh-CN" altLang="zh-CN" sz="1400" dirty="0">
                <a:latin typeface="Times New Roman" panose="02020603050405020304" pitchFamily="18" charset="0"/>
              </a:rPr>
              <a:t>，最初大师们在奶油中加入起稳定作用和改善结构、口感和风味的各种辅料，使之外型、色泽、结构、口味变化丰富，更加自然纯正，冷冻后食用口感更佳，成为蛋糕中的极品。它的出现符合了人们追求精致时尚，崇尚自然健康的生活理念，满足人们不断对</a:t>
            </a:r>
            <a:r>
              <a:rPr lang="zh-CN" altLang="en-US" sz="1400" dirty="0">
                <a:latin typeface="Times New Roman" panose="02020603050405020304" pitchFamily="18" charset="0"/>
              </a:rPr>
              <a:t>蛋糕</a:t>
            </a:r>
            <a:r>
              <a:rPr lang="zh-CN" altLang="zh-CN" sz="1400" dirty="0">
                <a:latin typeface="Times New Roman" panose="02020603050405020304" pitchFamily="18" charset="0"/>
              </a:rPr>
              <a:t>提出的新要求，慕斯蛋糕也给大师们一个更大的创造空间，大师们通过慕斯蛋糕的制作展示出他们内心的生活悟性和艺术灵感，在西点世界杯上，慕斯蛋糕的比赛竞争历来十分激烈，其水准反映出大师们的真正功力和世界蛋糕发展的趋势。 其产品特点是柔软，入口即化。</a:t>
            </a:r>
            <a:endParaRPr lang="zh-CN" altLang="zh-CN" sz="1400" dirty="0">
              <a:latin typeface="Times New Roman" panose="02020603050405020304" pitchFamily="18" charset="0"/>
            </a:endParaRPr>
          </a:p>
        </p:txBody>
      </p:sp>
      <p:pic>
        <p:nvPicPr>
          <p:cNvPr id="16" name="图片 15" descr="IMG_2337"/>
          <p:cNvPicPr/>
          <p:nvPr/>
        </p:nvPicPr>
        <p:blipFill>
          <a:blip r:embed="rId1" cstate="print"/>
          <a:stretch>
            <a:fillRect/>
          </a:stretch>
        </p:blipFill>
        <p:spPr>
          <a:xfrm>
            <a:off x="1394059" y="4106173"/>
            <a:ext cx="3169738" cy="21134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1" name="图片 20" descr="C:\Users\ADMINI~1\AppData\Local\Temp\WeChat Files\ac5bb09a9924ef14db3122dc1756152.jpg"/>
          <p:cNvPicPr/>
          <p:nvPr/>
        </p:nvPicPr>
        <p:blipFill>
          <a:blip r:embed="rId2" cstate="print"/>
          <a:stretch>
            <a:fillRect/>
          </a:stretch>
        </p:blipFill>
        <p:spPr>
          <a:xfrm>
            <a:off x="1369994" y="1373873"/>
            <a:ext cx="3176127" cy="20974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2" name="矩形 21"/>
          <p:cNvSpPr/>
          <p:nvPr/>
        </p:nvSpPr>
        <p:spPr>
          <a:xfrm>
            <a:off x="3925888" y="1928813"/>
            <a:ext cx="4429125" cy="1447800"/>
          </a:xfrm>
          <a:prstGeom prst="rect">
            <a:avLst/>
          </a:prstGeom>
          <a:effectLst>
            <a:outerShdw blurRad="50800" dist="76200" dir="18900000" algn="bl" rotWithShape="0">
              <a:prstClr val="black">
                <a:alpha val="16000"/>
              </a:prst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8800" b="0" i="0" u="none" strike="noStrike" kern="1200" cap="none" spc="0" normalizeH="0" baseline="0" noProof="0" dirty="0">
                <a:ln>
                  <a:noFill/>
                </a:ln>
                <a:solidFill>
                  <a:schemeClr val="bg1"/>
                </a:solidFill>
                <a:effectLst/>
                <a:uLnTx/>
                <a:uFillTx/>
                <a:latin typeface="PangMenZhengDao" charset="-122"/>
                <a:ea typeface="PangMenZhengDao" charset="-122"/>
                <a:cs typeface="PangMenZhengDao" charset="-122"/>
              </a:rPr>
              <a:t>谢谢观看</a:t>
            </a:r>
            <a:endParaRPr kumimoji="0" lang="zh-CN" altLang="en-US" sz="8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iterate type="lt">
                                    <p:tmPct val="0"/>
                                  </p:iterate>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ags/tag1.xml><?xml version="1.0" encoding="utf-8"?>
<p:tagLst xmlns:p="http://schemas.openxmlformats.org/presentationml/2006/main">
  <p:tag name="COMMONDATA" val="eyJoZGlkIjoiNjYzMDIzMTM4NjRkNDgwNjFiMjIwMmVlN2RjOTIzZD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1853</Words>
  <Application>WPS 演示</Application>
  <PresentationFormat>自定义</PresentationFormat>
  <Paragraphs>181</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Times New Roman</vt:lpstr>
      <vt:lpstr>Calibri</vt:lpstr>
      <vt:lpstr>微软雅黑</vt:lpstr>
      <vt:lpstr>Arial Black</vt:lpstr>
      <vt:lpstr>PangMenZhengDao</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kylin</dc:creator>
  <cp:lastModifiedBy>Amanda_Y</cp:lastModifiedBy>
  <cp:revision>17</cp:revision>
  <dcterms:created xsi:type="dcterms:W3CDTF">2021-12-02T07:46:23Z</dcterms:created>
  <dcterms:modified xsi:type="dcterms:W3CDTF">2022-06-15T11:01:01Z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17DD8CEBC98547F5BA47E0A897CB2C43</vt:lpwstr>
  </property>
  <property fmtid="{D5CDD505-2E9C-101B-9397-08002B2CF9AE}" pid="3" name="KSOProductBuildVer">
    <vt:lpwstr>2052-11.1.0.11744</vt:lpwstr>
  </property>
</Properties>
</file>