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  <p:sldId id="265" r:id="rId10"/>
  </p:sldIdLst>
  <p:sldSz cx="12192000" cy="6858000"/>
  <p:notesSz cx="6858000" cy="9144000"/>
  <p:custDataLst>
    <p:tags r:id="rId16"/>
  </p:custDataLst>
  <p:kinsoku lang="zh-CN" invalStChars="!%),.:;?]}¨·ˇˉ་―‖’”…‰∶、。〃々〉》」』】〕〗！＂＇％），．：；？］｀｜｝～￠" invalEndChars="([{·‘“〈《「『【〔〖（．［｛￡￥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828282"/>
    <a:srgbClr val="3C3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87"/>
    <p:restoredTop sz="96429"/>
  </p:normalViewPr>
  <p:slideViewPr>
    <p:cSldViewPr snapToGrid="0" showGuides="1">
      <p:cViewPr varScale="1">
        <p:scale>
          <a:sx n="110" d="100"/>
          <a:sy n="110" d="100"/>
        </p:scale>
        <p:origin x="-540" y="-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D3AA01D-F62C-482A-9C54-BC46FC05D44E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A067803-E4A6-4250-87AC-0877A9499B0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Times New Roman" panose="02020603050405020304" pitchFamily="18" charset="0"/>
              </a:rPr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AC7644C-1A09-4752-A74A-906B993A1776}" type="datetime5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5600" y="274649"/>
            <a:ext cx="36576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800" y="274649"/>
            <a:ext cx="107696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A58F7F-DDB8-4179-904A-EE3EF4A1F364}" type="datetime5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3" name="组合 6"/>
          <p:cNvGrpSpPr/>
          <p:nvPr userDrawn="1"/>
        </p:nvGrpSpPr>
        <p:grpSpPr>
          <a:xfrm>
            <a:off x="9774238" y="314325"/>
            <a:ext cx="2174875" cy="2592388"/>
            <a:chOff x="9774238" y="314325"/>
            <a:chExt cx="2174875" cy="2592388"/>
          </a:xfrm>
        </p:grpSpPr>
        <p:sp>
          <p:nvSpPr>
            <p:cNvPr id="9" name="椭圆 8"/>
            <p:cNvSpPr/>
            <p:nvPr/>
          </p:nvSpPr>
          <p:spPr>
            <a:xfrm>
              <a:off x="9774238" y="314325"/>
              <a:ext cx="1697037" cy="1695450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9783763" y="500063"/>
              <a:ext cx="1397000" cy="1397000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11233150" y="1527175"/>
              <a:ext cx="715963" cy="715963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9809163" y="889000"/>
              <a:ext cx="715962" cy="715963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10922000" y="2190750"/>
              <a:ext cx="715963" cy="715963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4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655FCBA-F580-497D-BA87-4D4035D29305}" type="datetime5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日期占位符 4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04233EE-4F28-479A-BF44-D526E83891D0}" type="datetime5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日期占位符 6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AE1EA33-0CE6-4948-9C6B-15EAC9500AC7}" type="datetime5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7"/>
          <p:cNvSpPr>
            <a:spLocks noGrp="1"/>
          </p:cNvSpPr>
          <p:nvPr>
            <p:ph type="ftr" sz="quarter" idx="1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8" name="日期占位符 2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A351B7A-D7B2-41E2-9F3B-1159F9A43C3F}" type="datetime5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3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1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F1A5EA6-4447-402E-90B1-4660B92DE86A}" type="datetime5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2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8" name="日期占位符 4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6FB17F6-8BA1-4AF1-8D2C-40BF10AE5743}" type="datetime5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8" name="日期占位符 4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6DE9619-87CB-401D-B13C-E647725CF466}" type="datetime5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Times New Roman" panose="02020603050405020304" pitchFamily="18" charset="0"/>
              </a:rPr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rot="5400000">
            <a:off x="-1272381" y="5003006"/>
            <a:ext cx="3424238" cy="34925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0" y="6413500"/>
            <a:ext cx="2217738" cy="7938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矩形 19"/>
          <p:cNvSpPr>
            <a:spLocks noChangeArrowheads="1"/>
          </p:cNvSpPr>
          <p:nvPr/>
        </p:nvSpPr>
        <p:spPr bwMode="auto">
          <a:xfrm>
            <a:off x="419100" y="6446838"/>
            <a:ext cx="2800350" cy="2778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高技能人才培训多媒体手册式系列教材</a:t>
            </a:r>
            <a:endParaRPr kumimoji="0" lang="zh-CN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828282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2290" name="组合 6"/>
          <p:cNvGrpSpPr/>
          <p:nvPr/>
        </p:nvGrpSpPr>
        <p:grpSpPr>
          <a:xfrm>
            <a:off x="0" y="0"/>
            <a:ext cx="5711825" cy="6754813"/>
            <a:chOff x="-4750" y="0"/>
            <a:chExt cx="4351447" cy="5145088"/>
          </a:xfrm>
        </p:grpSpPr>
        <p:pic>
          <p:nvPicPr>
            <p:cNvPr id="8" name="图片 7" descr="1622428789(1)"/>
            <p:cNvPicPr/>
            <p:nvPr/>
          </p:nvPicPr>
          <p:blipFill>
            <a:blip r:embed="rId1" cstate="print"/>
            <a:srcRect b="15004"/>
            <a:stretch>
              <a:fillRect/>
            </a:stretch>
          </p:blipFill>
          <p:spPr>
            <a:xfrm>
              <a:off x="-4750" y="0"/>
              <a:ext cx="1408398" cy="102437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图片 8" descr="C:\Users\ADMINI~1\AppData\Local\Temp\WeChat Files\ac5bb09a9924ef14db3122dc1756152.jpg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75656" y="0"/>
              <a:ext cx="1512168" cy="102437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图片 9" descr="C:\Users\Administrator\Desktop\重乳酪\微信图片_20210620151850.png微信图片_2021062015185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508" y="1168388"/>
              <a:ext cx="2117725" cy="19443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图片 10" descr="IMG_0768"/>
            <p:cNvPicPr/>
            <p:nvPr/>
          </p:nvPicPr>
          <p:blipFill>
            <a:blip r:embed="rId4" cstate="print"/>
            <a:srcRect l="36402" t="11635" b="12735"/>
            <a:stretch>
              <a:fillRect/>
            </a:stretch>
          </p:blipFill>
          <p:spPr>
            <a:xfrm>
              <a:off x="0" y="3220616"/>
              <a:ext cx="2012923" cy="192447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2" name="图片 11" descr="IMG_074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87724" y="3220616"/>
              <a:ext cx="2258973" cy="188846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13" name="Rectangle 18"/>
          <p:cNvSpPr/>
          <p:nvPr/>
        </p:nvSpPr>
        <p:spPr>
          <a:xfrm>
            <a:off x="4160838" y="3394075"/>
            <a:ext cx="6969125" cy="61595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buNone/>
            </a:pPr>
            <a:r>
              <a:rPr lang="zh-CN" altLang="en-US" sz="4000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</a:t>
            </a:r>
            <a:r>
              <a:rPr lang="en-US" altLang="zh-CN" sz="4000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4000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zh-CN" sz="4000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西式面点基本操作手法</a:t>
            </a:r>
            <a:endParaRPr lang="zh-CN" altLang="en-US" sz="4000" dirty="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Rectangle 18"/>
          <p:cNvSpPr/>
          <p:nvPr/>
        </p:nvSpPr>
        <p:spPr>
          <a:xfrm>
            <a:off x="5789613" y="1389063"/>
            <a:ext cx="5486400" cy="11074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buNone/>
            </a:pPr>
            <a:r>
              <a:rPr lang="zh-CN" altLang="en-US" sz="7200" b="1" dirty="0">
                <a:solidFill>
                  <a:srgbClr val="FE62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西式</a:t>
            </a:r>
            <a:r>
              <a:rPr lang="zh-CN" altLang="en-US" sz="7200" b="1" dirty="0">
                <a:solidFill>
                  <a:srgbClr val="FE62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面点技术</a:t>
            </a:r>
            <a:endParaRPr lang="en-US" altLang="zh-CN" sz="7200" b="1" dirty="0">
              <a:solidFill>
                <a:srgbClr val="FE620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矩形"/>
          <p:cNvSpPr/>
          <p:nvPr/>
        </p:nvSpPr>
        <p:spPr>
          <a:xfrm>
            <a:off x="47625" y="1701800"/>
            <a:ext cx="3592513" cy="15684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  <a:effectLst>
            <a:outerShdw blurRad="50800" dist="38100" dir="8100000" algn="tr" rotWithShape="0">
              <a:srgbClr val="000000">
                <a:alpha val="39607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目录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1" name="文本框 5"/>
          <p:cNvSpPr txBox="1"/>
          <p:nvPr/>
        </p:nvSpPr>
        <p:spPr>
          <a:xfrm>
            <a:off x="1601788" y="2987675"/>
            <a:ext cx="302101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300" normalizeH="0" baseline="0" noProof="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  <a:t>CONTENTS</a:t>
            </a:r>
            <a:endParaRPr kumimoji="0" lang="zh-CN" altLang="en-US" sz="3200" b="1" kern="1200" cap="none" spc="300" normalizeH="0" baseline="0" noProof="0" dirty="0">
              <a:solidFill>
                <a:schemeClr val="bg1">
                  <a:lumMod val="65000"/>
                </a:schemeClr>
              </a:solidFill>
              <a:latin typeface="Arial Black" panose="020B0A040201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191125" y="2786063"/>
            <a:ext cx="768350" cy="57626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191125" y="3714750"/>
            <a:ext cx="768350" cy="57626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318" name="矩形 14"/>
          <p:cNvSpPr>
            <a:spLocks noChangeArrowheads="1"/>
          </p:cNvSpPr>
          <p:nvPr/>
        </p:nvSpPr>
        <p:spPr bwMode="auto">
          <a:xfrm>
            <a:off x="5954713" y="2786063"/>
            <a:ext cx="3995738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和、擀、卷、揉、搓</a:t>
            </a:r>
            <a:endParaRPr kumimoji="0" lang="zh-CN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3319" name="矩形 16"/>
          <p:cNvSpPr>
            <a:spLocks noChangeArrowheads="1"/>
          </p:cNvSpPr>
          <p:nvPr/>
        </p:nvSpPr>
        <p:spPr bwMode="auto">
          <a:xfrm>
            <a:off x="6175375" y="3716338"/>
            <a:ext cx="3479800" cy="585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切、割、抹、裱型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022475" y="2192338"/>
            <a:ext cx="531813" cy="7699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zh-CN" sz="4400" b="1" dirty="0">
                <a:solidFill>
                  <a:srgbClr val="9BBB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zh-CN" sz="4400" b="1" dirty="0">
              <a:solidFill>
                <a:srgbClr val="9BBB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 flipH="1">
            <a:off x="2238375" y="2405063"/>
            <a:ext cx="347663" cy="61595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2022475" y="3433763"/>
            <a:ext cx="531813" cy="7699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zh-CN" sz="4400" b="1" dirty="0">
                <a:solidFill>
                  <a:srgbClr val="9BBB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zh-CN" sz="4400" b="1" dirty="0">
              <a:solidFill>
                <a:srgbClr val="9BBB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 flipH="1">
            <a:off x="2238375" y="3646488"/>
            <a:ext cx="347663" cy="61595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6275388" y="2201863"/>
            <a:ext cx="531813" cy="7699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zh-CN" sz="4400" b="1" dirty="0">
                <a:solidFill>
                  <a:srgbClr val="9BBB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zh-CN" sz="4400" b="1" dirty="0">
              <a:solidFill>
                <a:srgbClr val="9BBB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 flipH="1">
            <a:off x="6491288" y="2414588"/>
            <a:ext cx="347663" cy="614363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6261100" y="3357563"/>
            <a:ext cx="531813" cy="7699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zh-CN" sz="4400" b="1" dirty="0">
                <a:solidFill>
                  <a:srgbClr val="9BBB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zh-CN" sz="4400" b="1" dirty="0">
              <a:solidFill>
                <a:srgbClr val="9BBB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 flipH="1">
            <a:off x="6477000" y="3570288"/>
            <a:ext cx="347663" cy="61595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348" name="Rectangle 14"/>
          <p:cNvSpPr>
            <a:spLocks noChangeArrowheads="1"/>
          </p:cNvSpPr>
          <p:nvPr/>
        </p:nvSpPr>
        <p:spPr bwMode="auto">
          <a:xfrm>
            <a:off x="2868613" y="2443163"/>
            <a:ext cx="2855913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切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349" name="Rectangle 15"/>
          <p:cNvSpPr>
            <a:spLocks noChangeArrowheads="1"/>
          </p:cNvSpPr>
          <p:nvPr/>
        </p:nvSpPr>
        <p:spPr bwMode="auto">
          <a:xfrm>
            <a:off x="2868613" y="3660775"/>
            <a:ext cx="2855913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割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350" name="Rectangle 16"/>
          <p:cNvSpPr>
            <a:spLocks noChangeArrowheads="1"/>
          </p:cNvSpPr>
          <p:nvPr/>
        </p:nvSpPr>
        <p:spPr bwMode="auto">
          <a:xfrm>
            <a:off x="7121525" y="2409825"/>
            <a:ext cx="2855913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抹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351" name="Rectangle 17"/>
          <p:cNvSpPr>
            <a:spLocks noChangeArrowheads="1"/>
          </p:cNvSpPr>
          <p:nvPr/>
        </p:nvSpPr>
        <p:spPr bwMode="auto">
          <a:xfrm>
            <a:off x="7102475" y="3608388"/>
            <a:ext cx="2855913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裱 型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矩形 16"/>
          <p:cNvSpPr>
            <a:spLocks noChangeArrowheads="1"/>
          </p:cNvSpPr>
          <p:nvPr/>
        </p:nvSpPr>
        <p:spPr bwMode="auto">
          <a:xfrm>
            <a:off x="1201738" y="1111250"/>
            <a:ext cx="5127625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项目二：</a:t>
            </a:r>
            <a:r>
              <a:rPr kumimoji="0" lang="zh-CN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切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、割、抹、裱型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2" name="组合 6"/>
          <p:cNvGrpSpPr/>
          <p:nvPr/>
        </p:nvGrpSpPr>
        <p:grpSpPr>
          <a:xfrm>
            <a:off x="9774238" y="314325"/>
            <a:ext cx="2174875" cy="2592388"/>
            <a:chOff x="9774238" y="314325"/>
            <a:chExt cx="2174875" cy="2592388"/>
          </a:xfrm>
        </p:grpSpPr>
        <p:sp>
          <p:nvSpPr>
            <p:cNvPr id="17" name="椭圆 16"/>
            <p:cNvSpPr/>
            <p:nvPr/>
          </p:nvSpPr>
          <p:spPr>
            <a:xfrm>
              <a:off x="9774238" y="314325"/>
              <a:ext cx="1697037" cy="1695450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9783763" y="500063"/>
              <a:ext cx="1397000" cy="1397000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1233150" y="1527175"/>
              <a:ext cx="715963" cy="715963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9809163" y="889000"/>
              <a:ext cx="715962" cy="715963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10922000" y="2190750"/>
              <a:ext cx="715963" cy="715963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38" y="762000"/>
            <a:ext cx="9845675" cy="725488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切：</a:t>
            </a:r>
            <a:endParaRPr kumimoji="0" lang="zh-CN" altLang="zh-CN" sz="4400" b="0" i="0" u="none" strike="noStrike" kern="120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5363" name="AutoShape 3"/>
          <p:cNvSpPr/>
          <p:nvPr/>
        </p:nvSpPr>
        <p:spPr>
          <a:xfrm>
            <a:off x="1174750" y="2178050"/>
            <a:ext cx="4321175" cy="3598863"/>
          </a:xfrm>
          <a:prstGeom prst="flowChartProcess">
            <a:avLst/>
          </a:prstGeom>
          <a:solidFill>
            <a:srgbClr val="F2F2F2"/>
          </a:solidFill>
          <a:ln w="12700">
            <a:noFill/>
          </a:ln>
        </p:spPr>
        <p:txBody>
          <a:bodyPr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5364" name="AutoShape 4"/>
          <p:cNvSpPr/>
          <p:nvPr/>
        </p:nvSpPr>
        <p:spPr>
          <a:xfrm>
            <a:off x="1174750" y="2178050"/>
            <a:ext cx="4321175" cy="539750"/>
          </a:xfrm>
          <a:prstGeom prst="flowChartProcess">
            <a:avLst/>
          </a:prstGeom>
          <a:solidFill>
            <a:srgbClr val="92D050"/>
          </a:solidFill>
          <a:ln w="12700">
            <a:noFill/>
          </a:ln>
        </p:spPr>
        <p:txBody>
          <a:bodyPr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5365" name="AutoShape 5"/>
          <p:cNvSpPr/>
          <p:nvPr/>
        </p:nvSpPr>
        <p:spPr>
          <a:xfrm>
            <a:off x="6684963" y="2178050"/>
            <a:ext cx="4319587" cy="3598863"/>
          </a:xfrm>
          <a:prstGeom prst="flowChartProcess">
            <a:avLst/>
          </a:prstGeom>
          <a:solidFill>
            <a:srgbClr val="F2F2F2"/>
          </a:solidFill>
          <a:ln w="12700">
            <a:noFill/>
          </a:ln>
        </p:spPr>
        <p:txBody>
          <a:bodyPr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auto">
          <a:xfrm>
            <a:off x="6684963" y="2178050"/>
            <a:ext cx="4319588" cy="539750"/>
          </a:xfrm>
          <a:prstGeom prst="flowChartProcess">
            <a:avLst/>
          </a:prstGeom>
          <a:solidFill>
            <a:schemeClr val="accent6"/>
          </a:solidFill>
          <a:ln w="12700">
            <a:noFill/>
            <a:miter lim="800000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367" name="Rectangle 7"/>
          <p:cNvSpPr/>
          <p:nvPr/>
        </p:nvSpPr>
        <p:spPr>
          <a:xfrm>
            <a:off x="2300288" y="2295525"/>
            <a:ext cx="1966912" cy="338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（一）切的方法</a:t>
            </a:r>
            <a:endParaRPr lang="zh-CN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68" name="Rectangle 8"/>
          <p:cNvSpPr/>
          <p:nvPr/>
        </p:nvSpPr>
        <p:spPr>
          <a:xfrm>
            <a:off x="1190625" y="2803525"/>
            <a:ext cx="4313238" cy="2586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zh-CN" sz="1200" dirty="0">
                <a:latin typeface="Times New Roman" panose="02020603050405020304" pitchFamily="18" charset="0"/>
              </a:rPr>
              <a:t>切是借助于工具将制品</a:t>
            </a:r>
            <a:r>
              <a:rPr lang="en-US" altLang="zh-CN" sz="1200" dirty="0">
                <a:latin typeface="Times New Roman" panose="02020603050405020304" pitchFamily="18" charset="0"/>
              </a:rPr>
              <a:t>(</a:t>
            </a:r>
            <a:r>
              <a:rPr lang="zh-CN" altLang="zh-CN" sz="1200" dirty="0">
                <a:latin typeface="Times New Roman" panose="02020603050405020304" pitchFamily="18" charset="0"/>
              </a:rPr>
              <a:t>半成品或成品</a:t>
            </a:r>
            <a:r>
              <a:rPr lang="en-US" altLang="zh-CN" sz="1200" dirty="0">
                <a:latin typeface="Times New Roman" panose="02020603050405020304" pitchFamily="18" charset="0"/>
              </a:rPr>
              <a:t>)</a:t>
            </a:r>
            <a:r>
              <a:rPr lang="zh-CN" altLang="zh-CN" sz="1200" dirty="0">
                <a:latin typeface="Times New Roman" panose="02020603050405020304" pitchFamily="18" charset="0"/>
              </a:rPr>
              <a:t>分离成形的一种方法。</a:t>
            </a:r>
            <a:endParaRPr lang="zh-CN" altLang="zh-CN" sz="1200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1200" dirty="0">
                <a:latin typeface="Times New Roman" panose="02020603050405020304" pitchFamily="18" charset="0"/>
              </a:rPr>
              <a:t>切可分为直刀切、推拉切、斜刀切等。以直刀切、推拉切为主。不同性质的制品，运用不同的切法，是提高制品质量的保证。</a:t>
            </a:r>
            <a:endParaRPr lang="zh-CN" altLang="zh-CN" sz="1200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1200" dirty="0">
                <a:latin typeface="Times New Roman" panose="02020603050405020304" pitchFamily="18" charset="0"/>
              </a:rPr>
              <a:t>推拉切是刀与制品处于垂直状态，向下压的同时前后推拉，反复数次后切断。酥脆类及质地比较绵软类的制品都采用此种方法，目的是保证制品的形态完整。</a:t>
            </a:r>
            <a:endParaRPr lang="zh-CN" altLang="zh-CN" sz="1200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1200" dirty="0">
                <a:latin typeface="Times New Roman" panose="02020603050405020304" pitchFamily="18" charset="0"/>
              </a:rPr>
              <a:t>直刀切是把刀垂直放在面团坯料之上，向下施力使之分离。</a:t>
            </a:r>
            <a:endParaRPr lang="zh-CN" altLang="zh-CN" sz="1200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1200" dirty="0">
                <a:latin typeface="Times New Roman" panose="02020603050405020304" pitchFamily="18" charset="0"/>
              </a:rPr>
              <a:t>斜刀切是指将刀口向里与案板</a:t>
            </a:r>
            <a:r>
              <a:rPr lang="en-US" altLang="zh-CN" sz="1200" dirty="0">
                <a:latin typeface="Times New Roman" panose="02020603050405020304" pitchFamily="18" charset="0"/>
              </a:rPr>
              <a:t>45</a:t>
            </a:r>
            <a:r>
              <a:rPr lang="zh-CN" altLang="zh-CN" sz="1200" dirty="0">
                <a:latin typeface="Times New Roman" panose="02020603050405020304" pitchFamily="18" charset="0"/>
              </a:rPr>
              <a:t>度角，用力推拉的手法将制品切断，这种方法是在制作特殊形状的点心时使用。</a:t>
            </a:r>
            <a:endParaRPr lang="zh-CN" altLang="zh-CN" sz="1200" dirty="0">
              <a:latin typeface="Times New Roman" panose="02020603050405020304" pitchFamily="18" charset="0"/>
            </a:endParaRPr>
          </a:p>
        </p:txBody>
      </p:sp>
      <p:sp>
        <p:nvSpPr>
          <p:cNvPr id="15369" name="Rectangle 9"/>
          <p:cNvSpPr/>
          <p:nvPr/>
        </p:nvSpPr>
        <p:spPr>
          <a:xfrm>
            <a:off x="7023100" y="3001963"/>
            <a:ext cx="3625850" cy="203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n-US" altLang="zh-CN" sz="1200" dirty="0">
                <a:latin typeface="Times New Roman" panose="02020603050405020304" pitchFamily="18" charset="0"/>
              </a:rPr>
              <a:t>1. </a:t>
            </a:r>
            <a:r>
              <a:rPr lang="zh-CN" altLang="zh-CN" sz="1200" dirty="0">
                <a:latin typeface="Times New Roman" panose="02020603050405020304" pitchFamily="18" charset="0"/>
              </a:rPr>
              <a:t>直刀切是用刀笔直的向下切，切时刀不前推，也不后拉，着力点在刀的中部。</a:t>
            </a:r>
            <a:endParaRPr lang="zh-CN" altLang="zh-CN" sz="1200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latin typeface="Times New Roman" panose="02020603050405020304" pitchFamily="18" charset="0"/>
              </a:rPr>
              <a:t>2. </a:t>
            </a:r>
            <a:r>
              <a:rPr lang="zh-CN" altLang="zh-CN" sz="1200" dirty="0">
                <a:latin typeface="Times New Roman" panose="02020603050405020304" pitchFamily="18" charset="0"/>
              </a:rPr>
              <a:t>推拉切是在刀由上往下压的同时前后推拉，互相配合，力度应根据制品质地而定。</a:t>
            </a:r>
            <a:endParaRPr lang="zh-CN" altLang="zh-CN" sz="1200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latin typeface="Times New Roman" panose="02020603050405020304" pitchFamily="18" charset="0"/>
              </a:rPr>
              <a:t>3. </a:t>
            </a:r>
            <a:r>
              <a:rPr lang="zh-CN" altLang="zh-CN" sz="1200" dirty="0">
                <a:latin typeface="Times New Roman" panose="02020603050405020304" pitchFamily="18" charset="0"/>
              </a:rPr>
              <a:t>斜刀切一定掌握好刀的角度，刀口要均匀一致。</a:t>
            </a:r>
            <a:endParaRPr lang="zh-CN" altLang="zh-CN" sz="1200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latin typeface="Times New Roman" panose="02020603050405020304" pitchFamily="18" charset="0"/>
              </a:rPr>
              <a:t>4. </a:t>
            </a:r>
            <a:r>
              <a:rPr lang="zh-CN" altLang="zh-CN" sz="1200" dirty="0">
                <a:latin typeface="Times New Roman" panose="02020603050405020304" pitchFamily="18" charset="0"/>
              </a:rPr>
              <a:t>在切制品时，应保证制品形态完整，要切直，切的均匀。</a:t>
            </a:r>
            <a:endParaRPr lang="zh-CN" altLang="zh-CN" sz="1200" dirty="0">
              <a:latin typeface="Times New Roman" panose="02020603050405020304" pitchFamily="18" charset="0"/>
            </a:endParaRPr>
          </a:p>
        </p:txBody>
      </p:sp>
      <p:sp>
        <p:nvSpPr>
          <p:cNvPr id="15370" name="Rectangle 10"/>
          <p:cNvSpPr/>
          <p:nvPr/>
        </p:nvSpPr>
        <p:spPr>
          <a:xfrm>
            <a:off x="7715250" y="2295525"/>
            <a:ext cx="1966913" cy="338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（二）注意事项</a:t>
            </a:r>
            <a:endParaRPr lang="zh-CN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371" name="组合 6"/>
          <p:cNvGrpSpPr/>
          <p:nvPr/>
        </p:nvGrpSpPr>
        <p:grpSpPr>
          <a:xfrm>
            <a:off x="9774238" y="314325"/>
            <a:ext cx="2174875" cy="2592388"/>
            <a:chOff x="9774238" y="314325"/>
            <a:chExt cx="2174875" cy="2592388"/>
          </a:xfrm>
        </p:grpSpPr>
        <p:sp>
          <p:nvSpPr>
            <p:cNvPr id="12" name="椭圆 11"/>
            <p:cNvSpPr/>
            <p:nvPr/>
          </p:nvSpPr>
          <p:spPr>
            <a:xfrm>
              <a:off x="9774238" y="314325"/>
              <a:ext cx="1697037" cy="1695450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9783763" y="500063"/>
              <a:ext cx="1397000" cy="1397000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1233150" y="1527175"/>
              <a:ext cx="715963" cy="715963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9809163" y="889000"/>
              <a:ext cx="715962" cy="715963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10922000" y="2190750"/>
              <a:ext cx="715963" cy="715963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割和抹</a:t>
            </a:r>
            <a:endParaRPr kumimoji="0" lang="zh-CN" altLang="zh-CN" sz="4400" b="0" i="0" u="none" strike="noStrike" kern="120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6387" name="Oval 3"/>
          <p:cNvSpPr>
            <a:spLocks noChangeAspect="1"/>
          </p:cNvSpPr>
          <p:nvPr/>
        </p:nvSpPr>
        <p:spPr>
          <a:xfrm>
            <a:off x="7513638" y="3729038"/>
            <a:ext cx="720725" cy="720725"/>
          </a:xfrm>
          <a:prstGeom prst="ellipse">
            <a:avLst/>
          </a:prstGeom>
          <a:solidFill>
            <a:srgbClr val="808080"/>
          </a:solidFill>
          <a:ln w="12700">
            <a:noFill/>
          </a:ln>
        </p:spPr>
        <p:txBody>
          <a:bodyPr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6388" name="Line 5"/>
          <p:cNvSpPr/>
          <p:nvPr/>
        </p:nvSpPr>
        <p:spPr>
          <a:xfrm>
            <a:off x="4624388" y="4089400"/>
            <a:ext cx="2889250" cy="0"/>
          </a:xfrm>
          <a:prstGeom prst="line">
            <a:avLst/>
          </a:prstGeom>
          <a:ln w="12700" cap="flat" cmpd="sng">
            <a:solidFill>
              <a:srgbClr val="A6A6A6"/>
            </a:solidFill>
            <a:prstDash val="solid"/>
            <a:headEnd type="oval" w="med" len="med"/>
            <a:tailEnd type="oval" w="med" len="med"/>
          </a:ln>
        </p:spPr>
      </p:sp>
      <p:sp>
        <p:nvSpPr>
          <p:cNvPr id="16389" name="Oval 6"/>
          <p:cNvSpPr>
            <a:spLocks noChangeAspect="1" noChangeArrowheads="1"/>
          </p:cNvSpPr>
          <p:nvPr/>
        </p:nvSpPr>
        <p:spPr bwMode="auto">
          <a:xfrm>
            <a:off x="7513638" y="2349500"/>
            <a:ext cx="720725" cy="719138"/>
          </a:xfrm>
          <a:prstGeom prst="ellipse">
            <a:avLst/>
          </a:prstGeom>
          <a:solidFill>
            <a:schemeClr val="accent3"/>
          </a:solidFill>
          <a:ln w="12700">
            <a:noFill/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390" name="Oval 7"/>
          <p:cNvSpPr>
            <a:spLocks noChangeAspect="1" noChangeArrowheads="1"/>
          </p:cNvSpPr>
          <p:nvPr/>
        </p:nvSpPr>
        <p:spPr bwMode="auto">
          <a:xfrm>
            <a:off x="7513638" y="5110163"/>
            <a:ext cx="720725" cy="719138"/>
          </a:xfrm>
          <a:prstGeom prst="ellipse">
            <a:avLst/>
          </a:prstGeom>
          <a:solidFill>
            <a:schemeClr val="accent6"/>
          </a:solidFill>
          <a:ln w="12700">
            <a:noFill/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391" name="Oval 8"/>
          <p:cNvSpPr>
            <a:spLocks noChangeAspect="1"/>
          </p:cNvSpPr>
          <p:nvPr/>
        </p:nvSpPr>
        <p:spPr>
          <a:xfrm>
            <a:off x="3905250" y="2349500"/>
            <a:ext cx="719138" cy="719138"/>
          </a:xfrm>
          <a:prstGeom prst="ellipse">
            <a:avLst/>
          </a:prstGeom>
          <a:solidFill>
            <a:srgbClr val="808080"/>
          </a:solidFill>
          <a:ln w="12700">
            <a:noFill/>
          </a:ln>
        </p:spPr>
        <p:txBody>
          <a:bodyPr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6392" name="Oval 9"/>
          <p:cNvSpPr>
            <a:spLocks noChangeAspect="1" noChangeArrowheads="1"/>
          </p:cNvSpPr>
          <p:nvPr/>
        </p:nvSpPr>
        <p:spPr bwMode="auto">
          <a:xfrm>
            <a:off x="3905250" y="5110163"/>
            <a:ext cx="719138" cy="719138"/>
          </a:xfrm>
          <a:prstGeom prst="ellipse">
            <a:avLst/>
          </a:prstGeom>
          <a:solidFill>
            <a:schemeClr val="accent3"/>
          </a:solidFill>
          <a:ln w="12700">
            <a:noFill/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393" name="Line 10"/>
          <p:cNvSpPr/>
          <p:nvPr/>
        </p:nvSpPr>
        <p:spPr>
          <a:xfrm>
            <a:off x="5195888" y="3617913"/>
            <a:ext cx="1800225" cy="0"/>
          </a:xfrm>
          <a:prstGeom prst="line">
            <a:avLst/>
          </a:prstGeom>
          <a:ln w="12700" cap="flat" cmpd="sng">
            <a:solidFill>
              <a:srgbClr val="A6A6A6"/>
            </a:solidFill>
            <a:prstDash val="solid"/>
            <a:headEnd type="none" w="med" len="med"/>
            <a:tailEnd type="none" w="med" len="med"/>
          </a:ln>
        </p:spPr>
      </p:sp>
      <p:cxnSp>
        <p:nvCxnSpPr>
          <p:cNvPr id="16394" name="AutoShape 11"/>
          <p:cNvCxnSpPr>
            <a:stCxn id="16391" idx="6"/>
            <a:endCxn id="16387" idx="2"/>
          </p:cNvCxnSpPr>
          <p:nvPr/>
        </p:nvCxnSpPr>
        <p:spPr>
          <a:xfrm>
            <a:off x="4624388" y="2709863"/>
            <a:ext cx="571500" cy="908050"/>
          </a:xfrm>
          <a:prstGeom prst="bentConnector2">
            <a:avLst/>
          </a:prstGeom>
          <a:ln w="12700" cap="flat" cmpd="sng">
            <a:solidFill>
              <a:srgbClr val="A6A6A6"/>
            </a:solidFill>
            <a:prstDash val="solid"/>
            <a:miter/>
            <a:headEnd type="oval" w="med" len="med"/>
            <a:tailEnd type="none" w="med" len="med"/>
          </a:ln>
        </p:spPr>
      </p:cxnSp>
      <p:cxnSp>
        <p:nvCxnSpPr>
          <p:cNvPr id="16395" name="AutoShape 12"/>
          <p:cNvCxnSpPr>
            <a:stCxn id="16389" idx="2"/>
          </p:cNvCxnSpPr>
          <p:nvPr/>
        </p:nvCxnSpPr>
        <p:spPr>
          <a:xfrm rot="-10800000" flipV="1">
            <a:off x="6996113" y="2709863"/>
            <a:ext cx="517525" cy="908050"/>
          </a:xfrm>
          <a:prstGeom prst="bentConnector2">
            <a:avLst/>
          </a:prstGeom>
          <a:ln w="12700" cap="flat" cmpd="sng">
            <a:solidFill>
              <a:srgbClr val="A6A6A6"/>
            </a:solidFill>
            <a:prstDash val="solid"/>
            <a:miter/>
            <a:headEnd type="oval" w="med" len="med"/>
            <a:tailEnd type="none" w="med" len="med"/>
          </a:ln>
        </p:spPr>
      </p:cxnSp>
      <p:sp>
        <p:nvSpPr>
          <p:cNvPr id="16396" name="Line 13"/>
          <p:cNvSpPr/>
          <p:nvPr/>
        </p:nvSpPr>
        <p:spPr>
          <a:xfrm>
            <a:off x="5195888" y="4627563"/>
            <a:ext cx="1800225" cy="0"/>
          </a:xfrm>
          <a:prstGeom prst="line">
            <a:avLst/>
          </a:prstGeom>
          <a:ln w="12700" cap="flat" cmpd="sng">
            <a:solidFill>
              <a:srgbClr val="A6A6A6"/>
            </a:solidFill>
            <a:prstDash val="solid"/>
            <a:headEnd type="none" w="med" len="med"/>
            <a:tailEnd type="none" w="med" len="med"/>
          </a:ln>
        </p:spPr>
      </p:sp>
      <p:cxnSp>
        <p:nvCxnSpPr>
          <p:cNvPr id="16397" name="AutoShape 14"/>
          <p:cNvCxnSpPr>
            <a:stCxn id="16392" idx="6"/>
          </p:cNvCxnSpPr>
          <p:nvPr/>
        </p:nvCxnSpPr>
        <p:spPr>
          <a:xfrm flipV="1">
            <a:off x="4624388" y="4627563"/>
            <a:ext cx="571500" cy="842962"/>
          </a:xfrm>
          <a:prstGeom prst="bentConnector2">
            <a:avLst/>
          </a:prstGeom>
          <a:ln w="12700" cap="flat" cmpd="sng">
            <a:solidFill>
              <a:srgbClr val="A6A6A6"/>
            </a:solidFill>
            <a:prstDash val="solid"/>
            <a:miter/>
            <a:headEnd type="oval" w="med" len="med"/>
            <a:tailEnd type="none" w="med" len="med"/>
          </a:ln>
        </p:spPr>
      </p:cxnSp>
      <p:cxnSp>
        <p:nvCxnSpPr>
          <p:cNvPr id="16398" name="AutoShape 15"/>
          <p:cNvCxnSpPr>
            <a:stCxn id="16390" idx="2"/>
          </p:cNvCxnSpPr>
          <p:nvPr/>
        </p:nvCxnSpPr>
        <p:spPr>
          <a:xfrm rot="10800000">
            <a:off x="6996113" y="4627563"/>
            <a:ext cx="517525" cy="842962"/>
          </a:xfrm>
          <a:prstGeom prst="bentConnector2">
            <a:avLst/>
          </a:prstGeom>
          <a:ln w="12700" cap="flat" cmpd="sng">
            <a:solidFill>
              <a:srgbClr val="A6A6A6"/>
            </a:solidFill>
            <a:prstDash val="solid"/>
            <a:miter/>
            <a:headEnd type="oval" w="med" len="med"/>
            <a:tailEnd type="none" w="med" len="med"/>
          </a:ln>
        </p:spPr>
      </p:cxnSp>
      <p:sp>
        <p:nvSpPr>
          <p:cNvPr id="16399" name="Rectangle 16"/>
          <p:cNvSpPr/>
          <p:nvPr/>
        </p:nvSpPr>
        <p:spPr>
          <a:xfrm>
            <a:off x="4008438" y="2478088"/>
            <a:ext cx="492125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割</a:t>
            </a:r>
            <a:endParaRPr lang="zh-CN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00" name="Rectangle 19"/>
          <p:cNvSpPr/>
          <p:nvPr/>
        </p:nvSpPr>
        <p:spPr>
          <a:xfrm>
            <a:off x="7631113" y="2478088"/>
            <a:ext cx="492125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抹</a:t>
            </a:r>
            <a:endParaRPr lang="zh-CN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01" name="Oval 22"/>
          <p:cNvSpPr>
            <a:spLocks noChangeArrowheads="1"/>
          </p:cNvSpPr>
          <p:nvPr/>
        </p:nvSpPr>
        <p:spPr bwMode="auto">
          <a:xfrm>
            <a:off x="5205413" y="3225800"/>
            <a:ext cx="1781175" cy="1782763"/>
          </a:xfrm>
          <a:prstGeom prst="ellipse">
            <a:avLst/>
          </a:prstGeom>
          <a:solidFill>
            <a:schemeClr val="accent3"/>
          </a:solidFill>
          <a:ln w="12700">
            <a:noFill/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402" name="Freeform 23"/>
          <p:cNvSpPr>
            <a:spLocks noChangeAspect="1"/>
          </p:cNvSpPr>
          <p:nvPr/>
        </p:nvSpPr>
        <p:spPr>
          <a:xfrm>
            <a:off x="5651500" y="3567113"/>
            <a:ext cx="884238" cy="1041400"/>
          </a:xfrm>
          <a:custGeom>
            <a:avLst/>
            <a:gdLst>
              <a:gd name="txL" fmla="*/ 0 w 1392"/>
              <a:gd name="txT" fmla="*/ 0 h 1639"/>
              <a:gd name="txR" fmla="*/ 1392 w 1392"/>
              <a:gd name="txB" fmla="*/ 1639 h 1639"/>
            </a:gdLst>
            <a:ahLst/>
            <a:cxnLst>
              <a:cxn ang="0">
                <a:pos x="280846547" y="0"/>
              </a:cxn>
              <a:cxn ang="0">
                <a:pos x="0" y="279776331"/>
              </a:cxn>
              <a:cxn ang="0">
                <a:pos x="165844790" y="534521582"/>
              </a:cxn>
              <a:cxn ang="0">
                <a:pos x="165844790" y="547440276"/>
              </a:cxn>
              <a:cxn ang="0">
                <a:pos x="280846547" y="661692433"/>
              </a:cxn>
              <a:cxn ang="0">
                <a:pos x="395848345" y="547440276"/>
              </a:cxn>
              <a:cxn ang="0">
                <a:pos x="395848345" y="534521582"/>
              </a:cxn>
              <a:cxn ang="0">
                <a:pos x="561693094" y="279776331"/>
              </a:cxn>
              <a:cxn ang="0">
                <a:pos x="280846547" y="0"/>
              </a:cxn>
              <a:cxn ang="0">
                <a:pos x="295776316" y="509087666"/>
              </a:cxn>
              <a:cxn ang="0">
                <a:pos x="280846547" y="509087666"/>
              </a:cxn>
              <a:cxn ang="0">
                <a:pos x="265916778" y="509087666"/>
              </a:cxn>
              <a:cxn ang="0">
                <a:pos x="265916778" y="343563571"/>
              </a:cxn>
              <a:cxn ang="0">
                <a:pos x="295776316" y="343563571"/>
              </a:cxn>
              <a:cxn ang="0">
                <a:pos x="295776316" y="509087666"/>
              </a:cxn>
              <a:cxn ang="0">
                <a:pos x="321198150" y="504646310"/>
              </a:cxn>
              <a:cxn ang="0">
                <a:pos x="321198150" y="273720456"/>
              </a:cxn>
              <a:cxn ang="0">
                <a:pos x="295776316" y="273720456"/>
              </a:cxn>
              <a:cxn ang="0">
                <a:pos x="295776316" y="318128941"/>
              </a:cxn>
              <a:cxn ang="0">
                <a:pos x="265916778" y="318128941"/>
              </a:cxn>
              <a:cxn ang="0">
                <a:pos x="265916778" y="273720456"/>
              </a:cxn>
              <a:cxn ang="0">
                <a:pos x="240494945" y="273720456"/>
              </a:cxn>
              <a:cxn ang="0">
                <a:pos x="240494945" y="504646310"/>
              </a:cxn>
              <a:cxn ang="0">
                <a:pos x="50843052" y="279776331"/>
              </a:cxn>
              <a:cxn ang="0">
                <a:pos x="280846547" y="50868487"/>
              </a:cxn>
              <a:cxn ang="0">
                <a:pos x="510446693" y="279776331"/>
              </a:cxn>
              <a:cxn ang="0">
                <a:pos x="321198150" y="504646310"/>
              </a:cxn>
              <a:cxn ang="0">
                <a:pos x="195705002" y="205491938"/>
              </a:cxn>
              <a:cxn ang="0">
                <a:pos x="127510672" y="273720456"/>
              </a:cxn>
              <a:cxn ang="0">
                <a:pos x="195705002" y="343563571"/>
              </a:cxn>
              <a:cxn ang="0">
                <a:pos x="214670376" y="343563571"/>
              </a:cxn>
              <a:cxn ang="0">
                <a:pos x="214670376" y="318128941"/>
              </a:cxn>
              <a:cxn ang="0">
                <a:pos x="195705002" y="318128941"/>
              </a:cxn>
              <a:cxn ang="0">
                <a:pos x="152932505" y="273720456"/>
              </a:cxn>
              <a:cxn ang="0">
                <a:pos x="195705002" y="230926489"/>
              </a:cxn>
              <a:cxn ang="0">
                <a:pos x="240494945" y="273720456"/>
              </a:cxn>
              <a:cxn ang="0">
                <a:pos x="265916778" y="273720456"/>
              </a:cxn>
              <a:cxn ang="0">
                <a:pos x="195705002" y="205491938"/>
              </a:cxn>
              <a:cxn ang="0">
                <a:pos x="365988171" y="205491938"/>
              </a:cxn>
              <a:cxn ang="0">
                <a:pos x="295776316" y="273720456"/>
              </a:cxn>
              <a:cxn ang="0">
                <a:pos x="321198150" y="273720456"/>
              </a:cxn>
              <a:cxn ang="0">
                <a:pos x="365988171" y="230926489"/>
              </a:cxn>
              <a:cxn ang="0">
                <a:pos x="408357259" y="273720456"/>
              </a:cxn>
              <a:cxn ang="0">
                <a:pos x="368005656" y="318128941"/>
              </a:cxn>
              <a:cxn ang="0">
                <a:pos x="365988171" y="318128941"/>
              </a:cxn>
              <a:cxn ang="0">
                <a:pos x="365988171" y="318128941"/>
              </a:cxn>
              <a:cxn ang="0">
                <a:pos x="365988171" y="318128941"/>
              </a:cxn>
              <a:cxn ang="0">
                <a:pos x="349040918" y="318128941"/>
              </a:cxn>
              <a:cxn ang="0">
                <a:pos x="349040918" y="343563571"/>
              </a:cxn>
              <a:cxn ang="0">
                <a:pos x="365988171" y="343563571"/>
              </a:cxn>
              <a:cxn ang="0">
                <a:pos x="365988171" y="343563571"/>
              </a:cxn>
              <a:cxn ang="0">
                <a:pos x="368005656" y="343563571"/>
              </a:cxn>
              <a:cxn ang="0">
                <a:pos x="433779092" y="273720456"/>
              </a:cxn>
              <a:cxn ang="0">
                <a:pos x="365988171" y="205491938"/>
              </a:cxn>
            </a:cxnLst>
            <a:rect l="txL" t="txT" r="txR" b="txB"/>
            <a:pathLst>
              <a:path w="1392" h="1639">
                <a:moveTo>
                  <a:pt x="696" y="0"/>
                </a:moveTo>
                <a:cubicBezTo>
                  <a:pt x="311" y="0"/>
                  <a:pt x="0" y="310"/>
                  <a:pt x="0" y="693"/>
                </a:cubicBezTo>
                <a:cubicBezTo>
                  <a:pt x="0" y="977"/>
                  <a:pt x="168" y="1219"/>
                  <a:pt x="411" y="1324"/>
                </a:cubicBezTo>
                <a:cubicBezTo>
                  <a:pt x="411" y="1356"/>
                  <a:pt x="411" y="1356"/>
                  <a:pt x="411" y="1356"/>
                </a:cubicBezTo>
                <a:cubicBezTo>
                  <a:pt x="411" y="1513"/>
                  <a:pt x="537" y="1639"/>
                  <a:pt x="696" y="1639"/>
                </a:cubicBezTo>
                <a:cubicBezTo>
                  <a:pt x="854" y="1639"/>
                  <a:pt x="981" y="1513"/>
                  <a:pt x="981" y="1356"/>
                </a:cubicBezTo>
                <a:cubicBezTo>
                  <a:pt x="981" y="1324"/>
                  <a:pt x="981" y="1324"/>
                  <a:pt x="981" y="1324"/>
                </a:cubicBezTo>
                <a:cubicBezTo>
                  <a:pt x="1223" y="1219"/>
                  <a:pt x="1392" y="977"/>
                  <a:pt x="1392" y="693"/>
                </a:cubicBezTo>
                <a:cubicBezTo>
                  <a:pt x="1392" y="310"/>
                  <a:pt x="1081" y="0"/>
                  <a:pt x="696" y="0"/>
                </a:cubicBezTo>
                <a:moveTo>
                  <a:pt x="733" y="1261"/>
                </a:moveTo>
                <a:cubicBezTo>
                  <a:pt x="722" y="1261"/>
                  <a:pt x="706" y="1261"/>
                  <a:pt x="696" y="1261"/>
                </a:cubicBezTo>
                <a:cubicBezTo>
                  <a:pt x="685" y="1261"/>
                  <a:pt x="669" y="1261"/>
                  <a:pt x="659" y="1261"/>
                </a:cubicBezTo>
                <a:cubicBezTo>
                  <a:pt x="659" y="851"/>
                  <a:pt x="659" y="851"/>
                  <a:pt x="659" y="851"/>
                </a:cubicBezTo>
                <a:cubicBezTo>
                  <a:pt x="733" y="851"/>
                  <a:pt x="733" y="851"/>
                  <a:pt x="733" y="851"/>
                </a:cubicBezTo>
                <a:lnTo>
                  <a:pt x="733" y="1261"/>
                </a:lnTo>
                <a:moveTo>
                  <a:pt x="796" y="1250"/>
                </a:moveTo>
                <a:cubicBezTo>
                  <a:pt x="796" y="678"/>
                  <a:pt x="796" y="678"/>
                  <a:pt x="796" y="678"/>
                </a:cubicBezTo>
                <a:cubicBezTo>
                  <a:pt x="733" y="678"/>
                  <a:pt x="733" y="678"/>
                  <a:pt x="733" y="678"/>
                </a:cubicBezTo>
                <a:cubicBezTo>
                  <a:pt x="733" y="788"/>
                  <a:pt x="733" y="788"/>
                  <a:pt x="733" y="788"/>
                </a:cubicBezTo>
                <a:cubicBezTo>
                  <a:pt x="659" y="788"/>
                  <a:pt x="659" y="788"/>
                  <a:pt x="659" y="788"/>
                </a:cubicBezTo>
                <a:cubicBezTo>
                  <a:pt x="659" y="678"/>
                  <a:pt x="659" y="678"/>
                  <a:pt x="659" y="678"/>
                </a:cubicBezTo>
                <a:cubicBezTo>
                  <a:pt x="596" y="678"/>
                  <a:pt x="596" y="678"/>
                  <a:pt x="596" y="678"/>
                </a:cubicBezTo>
                <a:cubicBezTo>
                  <a:pt x="596" y="1250"/>
                  <a:pt x="596" y="1250"/>
                  <a:pt x="596" y="1250"/>
                </a:cubicBezTo>
                <a:cubicBezTo>
                  <a:pt x="326" y="1203"/>
                  <a:pt x="126" y="972"/>
                  <a:pt x="126" y="693"/>
                </a:cubicBezTo>
                <a:cubicBezTo>
                  <a:pt x="126" y="378"/>
                  <a:pt x="379" y="126"/>
                  <a:pt x="696" y="126"/>
                </a:cubicBezTo>
                <a:cubicBezTo>
                  <a:pt x="1012" y="126"/>
                  <a:pt x="1265" y="378"/>
                  <a:pt x="1265" y="693"/>
                </a:cubicBezTo>
                <a:cubicBezTo>
                  <a:pt x="1265" y="972"/>
                  <a:pt x="1065" y="1203"/>
                  <a:pt x="796" y="1250"/>
                </a:cubicBezTo>
                <a:moveTo>
                  <a:pt x="485" y="509"/>
                </a:moveTo>
                <a:cubicBezTo>
                  <a:pt x="395" y="509"/>
                  <a:pt x="316" y="588"/>
                  <a:pt x="316" y="678"/>
                </a:cubicBezTo>
                <a:cubicBezTo>
                  <a:pt x="316" y="772"/>
                  <a:pt x="395" y="851"/>
                  <a:pt x="485" y="851"/>
                </a:cubicBezTo>
                <a:cubicBezTo>
                  <a:pt x="532" y="851"/>
                  <a:pt x="532" y="851"/>
                  <a:pt x="532" y="851"/>
                </a:cubicBezTo>
                <a:cubicBezTo>
                  <a:pt x="532" y="788"/>
                  <a:pt x="532" y="788"/>
                  <a:pt x="532" y="788"/>
                </a:cubicBezTo>
                <a:cubicBezTo>
                  <a:pt x="485" y="788"/>
                  <a:pt x="485" y="788"/>
                  <a:pt x="485" y="788"/>
                </a:cubicBezTo>
                <a:cubicBezTo>
                  <a:pt x="427" y="788"/>
                  <a:pt x="379" y="741"/>
                  <a:pt x="379" y="678"/>
                </a:cubicBezTo>
                <a:cubicBezTo>
                  <a:pt x="379" y="620"/>
                  <a:pt x="427" y="572"/>
                  <a:pt x="485" y="572"/>
                </a:cubicBezTo>
                <a:cubicBezTo>
                  <a:pt x="548" y="572"/>
                  <a:pt x="596" y="620"/>
                  <a:pt x="596" y="678"/>
                </a:cubicBezTo>
                <a:cubicBezTo>
                  <a:pt x="659" y="678"/>
                  <a:pt x="659" y="678"/>
                  <a:pt x="659" y="678"/>
                </a:cubicBezTo>
                <a:cubicBezTo>
                  <a:pt x="659" y="588"/>
                  <a:pt x="580" y="509"/>
                  <a:pt x="485" y="509"/>
                </a:cubicBezTo>
                <a:moveTo>
                  <a:pt x="907" y="509"/>
                </a:moveTo>
                <a:cubicBezTo>
                  <a:pt x="812" y="509"/>
                  <a:pt x="733" y="588"/>
                  <a:pt x="733" y="678"/>
                </a:cubicBezTo>
                <a:cubicBezTo>
                  <a:pt x="796" y="678"/>
                  <a:pt x="796" y="678"/>
                  <a:pt x="796" y="678"/>
                </a:cubicBezTo>
                <a:cubicBezTo>
                  <a:pt x="796" y="620"/>
                  <a:pt x="843" y="572"/>
                  <a:pt x="907" y="572"/>
                </a:cubicBezTo>
                <a:cubicBezTo>
                  <a:pt x="965" y="572"/>
                  <a:pt x="1012" y="620"/>
                  <a:pt x="1012" y="678"/>
                </a:cubicBezTo>
                <a:cubicBezTo>
                  <a:pt x="1012" y="735"/>
                  <a:pt x="970" y="783"/>
                  <a:pt x="912" y="788"/>
                </a:cubicBezTo>
                <a:cubicBezTo>
                  <a:pt x="907" y="788"/>
                  <a:pt x="907" y="788"/>
                  <a:pt x="907" y="788"/>
                </a:cubicBezTo>
                <a:cubicBezTo>
                  <a:pt x="907" y="788"/>
                  <a:pt x="907" y="788"/>
                  <a:pt x="907" y="788"/>
                </a:cubicBezTo>
                <a:cubicBezTo>
                  <a:pt x="907" y="788"/>
                  <a:pt x="907" y="788"/>
                  <a:pt x="907" y="788"/>
                </a:cubicBezTo>
                <a:cubicBezTo>
                  <a:pt x="896" y="788"/>
                  <a:pt x="880" y="788"/>
                  <a:pt x="865" y="788"/>
                </a:cubicBezTo>
                <a:cubicBezTo>
                  <a:pt x="865" y="851"/>
                  <a:pt x="865" y="851"/>
                  <a:pt x="865" y="851"/>
                </a:cubicBezTo>
                <a:cubicBezTo>
                  <a:pt x="875" y="851"/>
                  <a:pt x="896" y="851"/>
                  <a:pt x="907" y="851"/>
                </a:cubicBezTo>
                <a:cubicBezTo>
                  <a:pt x="907" y="851"/>
                  <a:pt x="907" y="851"/>
                  <a:pt x="907" y="851"/>
                </a:cubicBezTo>
                <a:cubicBezTo>
                  <a:pt x="907" y="851"/>
                  <a:pt x="912" y="851"/>
                  <a:pt x="912" y="851"/>
                </a:cubicBezTo>
                <a:cubicBezTo>
                  <a:pt x="1007" y="846"/>
                  <a:pt x="1075" y="772"/>
                  <a:pt x="1075" y="678"/>
                </a:cubicBezTo>
                <a:cubicBezTo>
                  <a:pt x="1075" y="588"/>
                  <a:pt x="996" y="509"/>
                  <a:pt x="907" y="509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16403" name="Group 24"/>
          <p:cNvGrpSpPr/>
          <p:nvPr/>
        </p:nvGrpSpPr>
        <p:grpSpPr>
          <a:xfrm>
            <a:off x="8564563" y="1919288"/>
            <a:ext cx="2490787" cy="2967037"/>
            <a:chOff x="5328" y="1399"/>
            <a:chExt cx="1569" cy="1869"/>
          </a:xfrm>
        </p:grpSpPr>
        <p:sp>
          <p:nvSpPr>
            <p:cNvPr id="16423" name="Rectangle 25"/>
            <p:cNvSpPr/>
            <p:nvPr/>
          </p:nvSpPr>
          <p:spPr>
            <a:xfrm>
              <a:off x="5524" y="1399"/>
              <a:ext cx="1062" cy="2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/>
              <a:r>
                <a:rPr lang="zh-CN" altLang="zh-CN" sz="1600" b="1" dirty="0">
                  <a:latin typeface="Times New Roman" panose="02020603050405020304" pitchFamily="18" charset="0"/>
                </a:rPr>
                <a:t>（一）抹的方法</a:t>
              </a:r>
              <a:endParaRPr lang="zh-CN" altLang="zh-CN" sz="16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16424" name="Rectangle 26"/>
            <p:cNvSpPr/>
            <p:nvPr/>
          </p:nvSpPr>
          <p:spPr>
            <a:xfrm>
              <a:off x="5328" y="1625"/>
              <a:ext cx="1569" cy="164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ts val="1800"/>
                </a:lnSpc>
              </a:pPr>
              <a:r>
                <a:rPr lang="en-US" altLang="zh-CN" sz="1200" dirty="0">
                  <a:latin typeface="Times New Roman" panose="02020603050405020304" pitchFamily="18" charset="0"/>
                </a:rPr>
                <a:t>        </a:t>
              </a:r>
              <a:r>
                <a:rPr lang="zh-CN" altLang="zh-CN" sz="1200" dirty="0">
                  <a:latin typeface="Times New Roman" panose="02020603050405020304" pitchFamily="18" charset="0"/>
                </a:rPr>
                <a:t>抹是将调制好的糊状原料，用工具平铺均匀，平整光滑的过程。如制作蛋卷时采用抹的方法，不仅把蛋糊均匀地平抹在烤盘上，制品成熟后还要将果酱、打发的奶油等抹在制品的表面上进行卷制。</a:t>
              </a:r>
              <a:endParaRPr lang="zh-CN" altLang="zh-CN" sz="1200" dirty="0">
                <a:latin typeface="Times New Roman" panose="02020603050405020304" pitchFamily="18" charset="0"/>
              </a:endParaRPr>
            </a:p>
            <a:p>
              <a:pPr>
                <a:lnSpc>
                  <a:spcPts val="1800"/>
                </a:lnSpc>
              </a:pPr>
              <a:r>
                <a:rPr lang="zh-CN" altLang="zh-CN" sz="1200" dirty="0">
                  <a:latin typeface="Times New Roman" panose="02020603050405020304" pitchFamily="18" charset="0"/>
                </a:rPr>
                <a:t>抹又是对蛋糕做进一步装饰的基础，蛋糕在装饰之前必须先将所用的抹料</a:t>
              </a:r>
              <a:r>
                <a:rPr lang="en-US" altLang="zh-CN" sz="1200" dirty="0">
                  <a:latin typeface="Times New Roman" panose="02020603050405020304" pitchFamily="18" charset="0"/>
                </a:rPr>
                <a:t> (</a:t>
              </a:r>
              <a:r>
                <a:rPr lang="zh-CN" altLang="zh-CN" sz="1200" dirty="0">
                  <a:latin typeface="Times New Roman" panose="02020603050405020304" pitchFamily="18" charset="0"/>
                </a:rPr>
                <a:t>如打发鲜奶油或果酱等</a:t>
              </a:r>
              <a:r>
                <a:rPr lang="en-US" altLang="zh-CN" sz="1200" dirty="0">
                  <a:latin typeface="Times New Roman" panose="02020603050405020304" pitchFamily="18" charset="0"/>
                </a:rPr>
                <a:t>)</a:t>
              </a:r>
              <a:r>
                <a:rPr lang="zh-CN" altLang="zh-CN" sz="1200" dirty="0">
                  <a:latin typeface="Times New Roman" panose="02020603050405020304" pitchFamily="18" charset="0"/>
                </a:rPr>
                <a:t>平整均匀地抹在蛋糕的表面，为造型和美化创造有利的条件。</a:t>
              </a:r>
              <a:endParaRPr lang="zh-CN" altLang="zh-CN" sz="120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6404" name="Group 30"/>
          <p:cNvGrpSpPr/>
          <p:nvPr/>
        </p:nvGrpSpPr>
        <p:grpSpPr>
          <a:xfrm>
            <a:off x="8458200" y="4967288"/>
            <a:ext cx="2490788" cy="1004887"/>
            <a:chOff x="5328" y="3129"/>
            <a:chExt cx="1569" cy="633"/>
          </a:xfrm>
        </p:grpSpPr>
        <p:sp>
          <p:nvSpPr>
            <p:cNvPr id="16421" name="Rectangle 31"/>
            <p:cNvSpPr/>
            <p:nvPr/>
          </p:nvSpPr>
          <p:spPr>
            <a:xfrm>
              <a:off x="5692" y="3129"/>
              <a:ext cx="1062" cy="2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1600" b="1" dirty="0">
                  <a:latin typeface="Times New Roman" panose="02020603050405020304" pitchFamily="18" charset="0"/>
                </a:rPr>
                <a:t>(</a:t>
              </a:r>
              <a:r>
                <a:rPr lang="zh-CN" altLang="zh-CN" sz="1600" b="1" dirty="0">
                  <a:latin typeface="Times New Roman" panose="02020603050405020304" pitchFamily="18" charset="0"/>
                </a:rPr>
                <a:t>二</a:t>
              </a:r>
              <a:r>
                <a:rPr lang="en-US" altLang="zh-CN" sz="1600" b="1" dirty="0">
                  <a:latin typeface="Times New Roman" panose="02020603050405020304" pitchFamily="18" charset="0"/>
                </a:rPr>
                <a:t>)</a:t>
              </a:r>
              <a:r>
                <a:rPr lang="zh-CN" altLang="zh-CN" sz="1600" b="1" dirty="0">
                  <a:latin typeface="Times New Roman" panose="02020603050405020304" pitchFamily="18" charset="0"/>
                </a:rPr>
                <a:t>注意事项</a:t>
              </a:r>
              <a:endParaRPr lang="zh-CN" altLang="zh-CN" sz="16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16422" name="Rectangle 32"/>
            <p:cNvSpPr/>
            <p:nvPr/>
          </p:nvSpPr>
          <p:spPr>
            <a:xfrm>
              <a:off x="5328" y="3355"/>
              <a:ext cx="1569" cy="40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1200" dirty="0">
                  <a:latin typeface="Times New Roman" panose="02020603050405020304" pitchFamily="18" charset="0"/>
                </a:rPr>
                <a:t>1. </a:t>
              </a:r>
              <a:r>
                <a:rPr lang="zh-CN" altLang="zh-CN" sz="1200" dirty="0">
                  <a:latin typeface="Times New Roman" panose="02020603050405020304" pitchFamily="18" charset="0"/>
                </a:rPr>
                <a:t>刀具掌握要平稳，用力要均匀。</a:t>
              </a:r>
              <a:endParaRPr lang="zh-CN" altLang="zh-CN" sz="1200" dirty="0">
                <a:latin typeface="Times New Roman" panose="02020603050405020304" pitchFamily="18" charset="0"/>
              </a:endParaRPr>
            </a:p>
            <a:p>
              <a:r>
                <a:rPr lang="en-US" altLang="zh-CN" sz="1200" dirty="0">
                  <a:latin typeface="Times New Roman" panose="02020603050405020304" pitchFamily="18" charset="0"/>
                </a:rPr>
                <a:t>2. </a:t>
              </a:r>
              <a:r>
                <a:rPr lang="zh-CN" altLang="zh-CN" sz="1200" dirty="0">
                  <a:latin typeface="Times New Roman" panose="02020603050405020304" pitchFamily="18" charset="0"/>
                </a:rPr>
                <a:t>正确掌握刀的角度，保证制品的光滑平整。</a:t>
              </a:r>
              <a:endParaRPr lang="zh-CN" altLang="zh-CN" sz="120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6405" name="Group 33"/>
          <p:cNvGrpSpPr/>
          <p:nvPr/>
        </p:nvGrpSpPr>
        <p:grpSpPr>
          <a:xfrm>
            <a:off x="1076325" y="1884363"/>
            <a:ext cx="2489200" cy="2908300"/>
            <a:chOff x="766" y="1399"/>
            <a:chExt cx="1568" cy="1832"/>
          </a:xfrm>
        </p:grpSpPr>
        <p:sp>
          <p:nvSpPr>
            <p:cNvPr id="16419" name="Rectangle 34"/>
            <p:cNvSpPr/>
            <p:nvPr/>
          </p:nvSpPr>
          <p:spPr>
            <a:xfrm>
              <a:off x="766" y="1399"/>
              <a:ext cx="1568" cy="2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/>
              <a:r>
                <a:rPr lang="zh-CN" altLang="zh-CN" sz="1600" b="1" dirty="0">
                  <a:latin typeface="Times New Roman" panose="02020603050405020304" pitchFamily="18" charset="0"/>
                </a:rPr>
                <a:t>（一）割的方法</a:t>
              </a:r>
              <a:endParaRPr lang="zh-CN" altLang="zh-CN" sz="16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16420" name="Rectangle 35"/>
            <p:cNvSpPr/>
            <p:nvPr/>
          </p:nvSpPr>
          <p:spPr>
            <a:xfrm>
              <a:off x="766" y="1625"/>
              <a:ext cx="1568" cy="160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150000"/>
                </a:lnSpc>
              </a:pPr>
              <a:r>
                <a:rPr lang="en-US" altLang="zh-CN" sz="1200" dirty="0">
                  <a:latin typeface="Times New Roman" panose="02020603050405020304" pitchFamily="18" charset="0"/>
                </a:rPr>
                <a:t>         </a:t>
              </a:r>
              <a:r>
                <a:rPr lang="zh-CN" altLang="zh-CN" sz="1200" dirty="0">
                  <a:latin typeface="Times New Roman" panose="02020603050405020304" pitchFamily="18" charset="0"/>
                </a:rPr>
                <a:t>割是在面团的表面划裂口，并不切断面团的造型方法。制作某些品种的面包时采用割的方法，目的是为了使制品烘烤后，表面因膨胀而呈现暴裂的效果。为了需要有些制品坯料在未进行烘烤时，先割一个造型美观的花纹，烘烤后花纹处掀起，填入馅料，以丰富造型和口味。</a:t>
              </a:r>
              <a:endParaRPr lang="zh-CN" altLang="zh-CN" sz="120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6406" name="Group 39"/>
          <p:cNvGrpSpPr/>
          <p:nvPr/>
        </p:nvGrpSpPr>
        <p:grpSpPr>
          <a:xfrm>
            <a:off x="1100138" y="4932363"/>
            <a:ext cx="2489200" cy="1558925"/>
            <a:chOff x="766" y="3129"/>
            <a:chExt cx="1568" cy="982"/>
          </a:xfrm>
        </p:grpSpPr>
        <p:sp>
          <p:nvSpPr>
            <p:cNvPr id="16417" name="Rectangle 40"/>
            <p:cNvSpPr/>
            <p:nvPr/>
          </p:nvSpPr>
          <p:spPr>
            <a:xfrm>
              <a:off x="766" y="3129"/>
              <a:ext cx="1471" cy="2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1600" b="1" dirty="0">
                  <a:latin typeface="Times New Roman" panose="02020603050405020304" pitchFamily="18" charset="0"/>
                </a:rPr>
                <a:t>      </a:t>
              </a:r>
              <a:r>
                <a:rPr lang="zh-CN" altLang="zh-CN" sz="1600" b="1" dirty="0">
                  <a:latin typeface="Times New Roman" panose="02020603050405020304" pitchFamily="18" charset="0"/>
                </a:rPr>
                <a:t>（二）注意事项</a:t>
              </a:r>
              <a:endParaRPr lang="zh-CN" altLang="zh-CN" sz="16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16418" name="Rectangle 41"/>
            <p:cNvSpPr/>
            <p:nvPr/>
          </p:nvSpPr>
          <p:spPr>
            <a:xfrm>
              <a:off x="766" y="3355"/>
              <a:ext cx="1568" cy="75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1200" dirty="0">
                  <a:latin typeface="Times New Roman" panose="02020603050405020304" pitchFamily="18" charset="0"/>
                </a:rPr>
                <a:t>1. </a:t>
              </a:r>
              <a:r>
                <a:rPr lang="zh-CN" altLang="zh-CN" sz="1200" dirty="0">
                  <a:latin typeface="Times New Roman" panose="02020603050405020304" pitchFamily="18" charset="0"/>
                </a:rPr>
                <a:t>割裂制品的工具锋刃要快，以免破坏制品的外观。</a:t>
              </a:r>
              <a:endParaRPr lang="zh-CN" altLang="zh-CN" sz="1200" dirty="0">
                <a:latin typeface="Times New Roman" panose="02020603050405020304" pitchFamily="18" charset="0"/>
              </a:endParaRPr>
            </a:p>
            <a:p>
              <a:r>
                <a:rPr lang="en-US" altLang="zh-CN" sz="1200" dirty="0">
                  <a:latin typeface="Times New Roman" panose="02020603050405020304" pitchFamily="18" charset="0"/>
                </a:rPr>
                <a:t>2. </a:t>
              </a:r>
              <a:r>
                <a:rPr lang="zh-CN" altLang="zh-CN" sz="1200" dirty="0">
                  <a:latin typeface="Times New Roman" panose="02020603050405020304" pitchFamily="18" charset="0"/>
                </a:rPr>
                <a:t>根据制品的工艺要求，确定割裂口的深度。</a:t>
              </a:r>
              <a:endParaRPr lang="zh-CN" altLang="zh-CN" sz="1200" dirty="0">
                <a:latin typeface="Times New Roman" panose="02020603050405020304" pitchFamily="18" charset="0"/>
              </a:endParaRPr>
            </a:p>
            <a:p>
              <a:r>
                <a:rPr lang="en-US" altLang="zh-CN" sz="1200" dirty="0">
                  <a:latin typeface="Times New Roman" panose="02020603050405020304" pitchFamily="18" charset="0"/>
                </a:rPr>
                <a:t>3. </a:t>
              </a:r>
              <a:r>
                <a:rPr lang="zh-CN" altLang="zh-CN" sz="1200" dirty="0">
                  <a:latin typeface="Times New Roman" panose="02020603050405020304" pitchFamily="18" charset="0"/>
                </a:rPr>
                <a:t>割的动作要准确，用力不宜过大、过猛。</a:t>
              </a:r>
              <a:endParaRPr lang="zh-CN" altLang="zh-CN" sz="120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" name="Group 13"/>
          <p:cNvGrpSpPr>
            <a:grpSpLocks noChangeAspect="1"/>
          </p:cNvGrpSpPr>
          <p:nvPr/>
        </p:nvGrpSpPr>
        <p:grpSpPr bwMode="auto">
          <a:xfrm>
            <a:off x="3863639" y="3695167"/>
            <a:ext cx="707279" cy="715627"/>
            <a:chOff x="2426" y="2781"/>
            <a:chExt cx="593" cy="600"/>
          </a:xfrm>
          <a:solidFill>
            <a:schemeClr val="accent2"/>
          </a:solidFill>
        </p:grpSpPr>
        <p:sp>
          <p:nvSpPr>
            <p:cNvPr id="43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lIns="121920" tIns="60960" rIns="121920" bIns="6096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4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lIns="121920" tIns="60960" rIns="121920" bIns="6096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6408" name="Freeform 65"/>
          <p:cNvSpPr>
            <a:spLocks noEditPoints="1"/>
          </p:cNvSpPr>
          <p:nvPr/>
        </p:nvSpPr>
        <p:spPr>
          <a:xfrm>
            <a:off x="7689850" y="4032250"/>
            <a:ext cx="339725" cy="147638"/>
          </a:xfrm>
          <a:custGeom>
            <a:avLst/>
            <a:gdLst>
              <a:gd name="txL" fmla="*/ 0 w 38"/>
              <a:gd name="txT" fmla="*/ 0 h 16"/>
              <a:gd name="txR" fmla="*/ 38 w 38"/>
              <a:gd name="txB" fmla="*/ 16 h 16"/>
            </a:gdLst>
            <a:ahLst/>
            <a:cxnLst>
              <a:cxn ang="0">
                <a:pos x="338927" y="0"/>
              </a:cxn>
              <a:cxn ang="0">
                <a:pos x="303250" y="0"/>
              </a:cxn>
              <a:cxn ang="0">
                <a:pos x="303250" y="55436"/>
              </a:cxn>
              <a:cxn ang="0">
                <a:pos x="285412" y="55436"/>
              </a:cxn>
              <a:cxn ang="0">
                <a:pos x="285412" y="0"/>
              </a:cxn>
              <a:cxn ang="0">
                <a:pos x="249736" y="0"/>
              </a:cxn>
              <a:cxn ang="0">
                <a:pos x="249736" y="55436"/>
              </a:cxn>
              <a:cxn ang="0">
                <a:pos x="107030" y="55436"/>
              </a:cxn>
              <a:cxn ang="0">
                <a:pos x="107030" y="27718"/>
              </a:cxn>
              <a:cxn ang="0">
                <a:pos x="107030" y="9239"/>
              </a:cxn>
              <a:cxn ang="0">
                <a:pos x="98110" y="0"/>
              </a:cxn>
              <a:cxn ang="0">
                <a:pos x="80272" y="0"/>
              </a:cxn>
              <a:cxn ang="0">
                <a:pos x="26757" y="0"/>
              </a:cxn>
              <a:cxn ang="0">
                <a:pos x="8919" y="0"/>
              </a:cxn>
              <a:cxn ang="0">
                <a:pos x="0" y="18479"/>
              </a:cxn>
              <a:cxn ang="0">
                <a:pos x="0" y="27718"/>
              </a:cxn>
              <a:cxn ang="0">
                <a:pos x="0" y="120112"/>
              </a:cxn>
              <a:cxn ang="0">
                <a:pos x="0" y="138591"/>
              </a:cxn>
              <a:cxn ang="0">
                <a:pos x="17838" y="147830"/>
              </a:cxn>
              <a:cxn ang="0">
                <a:pos x="26757" y="147830"/>
              </a:cxn>
              <a:cxn ang="0">
                <a:pos x="80272" y="147830"/>
              </a:cxn>
              <a:cxn ang="0">
                <a:pos x="98110" y="147830"/>
              </a:cxn>
              <a:cxn ang="0">
                <a:pos x="107030" y="129351"/>
              </a:cxn>
              <a:cxn ang="0">
                <a:pos x="107030" y="120112"/>
              </a:cxn>
              <a:cxn ang="0">
                <a:pos x="107030" y="92394"/>
              </a:cxn>
              <a:cxn ang="0">
                <a:pos x="338927" y="92394"/>
              </a:cxn>
              <a:cxn ang="0">
                <a:pos x="338927" y="0"/>
              </a:cxn>
              <a:cxn ang="0">
                <a:pos x="26757" y="27718"/>
              </a:cxn>
              <a:cxn ang="0">
                <a:pos x="80272" y="27718"/>
              </a:cxn>
              <a:cxn ang="0">
                <a:pos x="80272" y="120112"/>
              </a:cxn>
              <a:cxn ang="0">
                <a:pos x="26757" y="120112"/>
              </a:cxn>
              <a:cxn ang="0">
                <a:pos x="26757" y="27718"/>
              </a:cxn>
            </a:cxnLst>
            <a:rect l="txL" t="txT" r="txR" b="txB"/>
            <a:pathLst>
              <a:path w="38" h="16">
                <a:moveTo>
                  <a:pt x="38" y="0"/>
                </a:moveTo>
                <a:cubicBezTo>
                  <a:pt x="34" y="0"/>
                  <a:pt x="34" y="0"/>
                  <a:pt x="34" y="0"/>
                </a:cubicBezTo>
                <a:cubicBezTo>
                  <a:pt x="34" y="6"/>
                  <a:pt x="34" y="6"/>
                  <a:pt x="34" y="6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0"/>
                  <a:pt x="32" y="0"/>
                  <a:pt x="32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8" y="6"/>
                  <a:pt x="28" y="6"/>
                  <a:pt x="28" y="6"/>
                </a:cubicBezTo>
                <a:cubicBezTo>
                  <a:pt x="12" y="6"/>
                  <a:pt x="12" y="6"/>
                  <a:pt x="12" y="6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2"/>
                  <a:pt x="12" y="2"/>
                  <a:pt x="12" y="1"/>
                </a:cubicBezTo>
                <a:cubicBezTo>
                  <a:pt x="12" y="1"/>
                  <a:pt x="11" y="0"/>
                  <a:pt x="11" y="0"/>
                </a:cubicBezTo>
                <a:cubicBezTo>
                  <a:pt x="10" y="0"/>
                  <a:pt x="10" y="0"/>
                  <a:pt x="9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2"/>
                  <a:pt x="0" y="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4"/>
                  <a:pt x="0" y="14"/>
                  <a:pt x="0" y="15"/>
                </a:cubicBezTo>
                <a:cubicBezTo>
                  <a:pt x="1" y="15"/>
                  <a:pt x="1" y="16"/>
                  <a:pt x="2" y="16"/>
                </a:cubicBezTo>
                <a:cubicBezTo>
                  <a:pt x="2" y="16"/>
                  <a:pt x="2" y="16"/>
                  <a:pt x="3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10" y="16"/>
                  <a:pt x="11" y="16"/>
                  <a:pt x="11" y="16"/>
                </a:cubicBezTo>
                <a:cubicBezTo>
                  <a:pt x="12" y="15"/>
                  <a:pt x="12" y="15"/>
                  <a:pt x="12" y="14"/>
                </a:cubicBezTo>
                <a:cubicBezTo>
                  <a:pt x="12" y="14"/>
                  <a:pt x="12" y="13"/>
                  <a:pt x="12" y="13"/>
                </a:cubicBezTo>
                <a:cubicBezTo>
                  <a:pt x="12" y="10"/>
                  <a:pt x="12" y="10"/>
                  <a:pt x="12" y="10"/>
                </a:cubicBezTo>
                <a:cubicBezTo>
                  <a:pt x="38" y="10"/>
                  <a:pt x="38" y="10"/>
                  <a:pt x="38" y="10"/>
                </a:cubicBezTo>
                <a:lnTo>
                  <a:pt x="38" y="0"/>
                </a:lnTo>
                <a:close/>
                <a:moveTo>
                  <a:pt x="3" y="3"/>
                </a:moveTo>
                <a:cubicBezTo>
                  <a:pt x="9" y="3"/>
                  <a:pt x="9" y="3"/>
                  <a:pt x="9" y="3"/>
                </a:cubicBezTo>
                <a:cubicBezTo>
                  <a:pt x="9" y="13"/>
                  <a:pt x="9" y="13"/>
                  <a:pt x="9" y="13"/>
                </a:cubicBezTo>
                <a:cubicBezTo>
                  <a:pt x="3" y="13"/>
                  <a:pt x="3" y="13"/>
                  <a:pt x="3" y="13"/>
                </a:cubicBezTo>
                <a:lnTo>
                  <a:pt x="3" y="3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9525" cap="flat" cmpd="sng">
            <a:solidFill>
              <a:schemeClr val="bg1">
                <a:alpha val="100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7" name="Group 11"/>
          <p:cNvGrpSpPr>
            <a:grpSpLocks noChangeAspect="1"/>
          </p:cNvGrpSpPr>
          <p:nvPr/>
        </p:nvGrpSpPr>
        <p:grpSpPr bwMode="auto">
          <a:xfrm>
            <a:off x="7696919" y="5291139"/>
            <a:ext cx="409220" cy="355700"/>
            <a:chOff x="4838" y="1902"/>
            <a:chExt cx="497" cy="432"/>
          </a:xfrm>
          <a:solidFill>
            <a:schemeClr val="bg1"/>
          </a:solidFill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7" name="Freeform 12"/>
            <p:cNvSpPr>
              <a:spLocks noEditPoints="1"/>
            </p:cNvSpPr>
            <p:nvPr/>
          </p:nvSpPr>
          <p:spPr bwMode="auto">
            <a:xfrm>
              <a:off x="5001" y="1999"/>
              <a:ext cx="334" cy="335"/>
            </a:xfrm>
            <a:custGeom>
              <a:avLst/>
              <a:gdLst>
                <a:gd name="T0" fmla="*/ 9 w 80"/>
                <a:gd name="T1" fmla="*/ 19 h 80"/>
                <a:gd name="T2" fmla="*/ 10 w 80"/>
                <a:gd name="T3" fmla="*/ 26 h 80"/>
                <a:gd name="T4" fmla="*/ 5 w 80"/>
                <a:gd name="T5" fmla="*/ 27 h 80"/>
                <a:gd name="T6" fmla="*/ 0 w 80"/>
                <a:gd name="T7" fmla="*/ 31 h 80"/>
                <a:gd name="T8" fmla="*/ 3 w 80"/>
                <a:gd name="T9" fmla="*/ 37 h 80"/>
                <a:gd name="T10" fmla="*/ 7 w 80"/>
                <a:gd name="T11" fmla="*/ 42 h 80"/>
                <a:gd name="T12" fmla="*/ 3 w 80"/>
                <a:gd name="T13" fmla="*/ 46 h 80"/>
                <a:gd name="T14" fmla="*/ 1 w 80"/>
                <a:gd name="T15" fmla="*/ 52 h 80"/>
                <a:gd name="T16" fmla="*/ 7 w 80"/>
                <a:gd name="T17" fmla="*/ 56 h 80"/>
                <a:gd name="T18" fmla="*/ 11 w 80"/>
                <a:gd name="T19" fmla="*/ 57 h 80"/>
                <a:gd name="T20" fmla="*/ 11 w 80"/>
                <a:gd name="T21" fmla="*/ 63 h 80"/>
                <a:gd name="T22" fmla="*/ 13 w 80"/>
                <a:gd name="T23" fmla="*/ 70 h 80"/>
                <a:gd name="T24" fmla="*/ 19 w 80"/>
                <a:gd name="T25" fmla="*/ 70 h 80"/>
                <a:gd name="T26" fmla="*/ 25 w 80"/>
                <a:gd name="T27" fmla="*/ 70 h 80"/>
                <a:gd name="T28" fmla="*/ 27 w 80"/>
                <a:gd name="T29" fmla="*/ 74 h 80"/>
                <a:gd name="T30" fmla="*/ 31 w 80"/>
                <a:gd name="T31" fmla="*/ 79 h 80"/>
                <a:gd name="T32" fmla="*/ 37 w 80"/>
                <a:gd name="T33" fmla="*/ 76 h 80"/>
                <a:gd name="T34" fmla="*/ 42 w 80"/>
                <a:gd name="T35" fmla="*/ 73 h 80"/>
                <a:gd name="T36" fmla="*/ 46 w 80"/>
                <a:gd name="T37" fmla="*/ 76 h 80"/>
                <a:gd name="T38" fmla="*/ 52 w 80"/>
                <a:gd name="T39" fmla="*/ 78 h 80"/>
                <a:gd name="T40" fmla="*/ 56 w 80"/>
                <a:gd name="T41" fmla="*/ 73 h 80"/>
                <a:gd name="T42" fmla="*/ 58 w 80"/>
                <a:gd name="T43" fmla="*/ 67 h 80"/>
                <a:gd name="T44" fmla="*/ 63 w 80"/>
                <a:gd name="T45" fmla="*/ 68 h 80"/>
                <a:gd name="T46" fmla="*/ 69 w 80"/>
                <a:gd name="T47" fmla="*/ 67 h 80"/>
                <a:gd name="T48" fmla="*/ 70 w 80"/>
                <a:gd name="T49" fmla="*/ 60 h 80"/>
                <a:gd name="T50" fmla="*/ 69 w 80"/>
                <a:gd name="T51" fmla="*/ 54 h 80"/>
                <a:gd name="T52" fmla="*/ 74 w 80"/>
                <a:gd name="T53" fmla="*/ 53 h 80"/>
                <a:gd name="T54" fmla="*/ 79 w 80"/>
                <a:gd name="T55" fmla="*/ 48 h 80"/>
                <a:gd name="T56" fmla="*/ 76 w 80"/>
                <a:gd name="T57" fmla="*/ 42 h 80"/>
                <a:gd name="T58" fmla="*/ 72 w 80"/>
                <a:gd name="T59" fmla="*/ 37 h 80"/>
                <a:gd name="T60" fmla="*/ 76 w 80"/>
                <a:gd name="T61" fmla="*/ 34 h 80"/>
                <a:gd name="T62" fmla="*/ 78 w 80"/>
                <a:gd name="T63" fmla="*/ 27 h 80"/>
                <a:gd name="T64" fmla="*/ 73 w 80"/>
                <a:gd name="T65" fmla="*/ 24 h 80"/>
                <a:gd name="T66" fmla="*/ 67 w 80"/>
                <a:gd name="T67" fmla="*/ 21 h 80"/>
                <a:gd name="T68" fmla="*/ 68 w 80"/>
                <a:gd name="T69" fmla="*/ 16 h 80"/>
                <a:gd name="T70" fmla="*/ 67 w 80"/>
                <a:gd name="T71" fmla="*/ 10 h 80"/>
                <a:gd name="T72" fmla="*/ 60 w 80"/>
                <a:gd name="T73" fmla="*/ 9 h 80"/>
                <a:gd name="T74" fmla="*/ 54 w 80"/>
                <a:gd name="T75" fmla="*/ 10 h 80"/>
                <a:gd name="T76" fmla="*/ 52 w 80"/>
                <a:gd name="T77" fmla="*/ 5 h 80"/>
                <a:gd name="T78" fmla="*/ 48 w 80"/>
                <a:gd name="T79" fmla="*/ 0 h 80"/>
                <a:gd name="T80" fmla="*/ 42 w 80"/>
                <a:gd name="T81" fmla="*/ 3 h 80"/>
                <a:gd name="T82" fmla="*/ 37 w 80"/>
                <a:gd name="T83" fmla="*/ 7 h 80"/>
                <a:gd name="T84" fmla="*/ 33 w 80"/>
                <a:gd name="T85" fmla="*/ 3 h 80"/>
                <a:gd name="T86" fmla="*/ 27 w 80"/>
                <a:gd name="T87" fmla="*/ 1 h 80"/>
                <a:gd name="T88" fmla="*/ 23 w 80"/>
                <a:gd name="T89" fmla="*/ 7 h 80"/>
                <a:gd name="T90" fmla="*/ 21 w 80"/>
                <a:gd name="T91" fmla="*/ 13 h 80"/>
                <a:gd name="T92" fmla="*/ 16 w 80"/>
                <a:gd name="T93" fmla="*/ 11 h 80"/>
                <a:gd name="T94" fmla="*/ 10 w 80"/>
                <a:gd name="T95" fmla="*/ 13 h 80"/>
                <a:gd name="T96" fmla="*/ 9 w 80"/>
                <a:gd name="T97" fmla="*/ 19 h 80"/>
                <a:gd name="T98" fmla="*/ 32 w 80"/>
                <a:gd name="T99" fmla="*/ 18 h 80"/>
                <a:gd name="T100" fmla="*/ 62 w 80"/>
                <a:gd name="T101" fmla="*/ 33 h 80"/>
                <a:gd name="T102" fmla="*/ 47 w 80"/>
                <a:gd name="T103" fmla="*/ 62 h 80"/>
                <a:gd name="T104" fmla="*/ 18 w 80"/>
                <a:gd name="T105" fmla="*/ 47 h 80"/>
                <a:gd name="T106" fmla="*/ 32 w 80"/>
                <a:gd name="T107" fmla="*/ 1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0" h="80">
                  <a:moveTo>
                    <a:pt x="9" y="19"/>
                  </a:moveTo>
                  <a:cubicBezTo>
                    <a:pt x="11" y="21"/>
                    <a:pt x="10" y="25"/>
                    <a:pt x="10" y="26"/>
                  </a:cubicBezTo>
                  <a:cubicBezTo>
                    <a:pt x="9" y="27"/>
                    <a:pt x="7" y="27"/>
                    <a:pt x="5" y="27"/>
                  </a:cubicBezTo>
                  <a:cubicBezTo>
                    <a:pt x="3" y="26"/>
                    <a:pt x="1" y="28"/>
                    <a:pt x="0" y="31"/>
                  </a:cubicBezTo>
                  <a:cubicBezTo>
                    <a:pt x="0" y="34"/>
                    <a:pt x="1" y="37"/>
                    <a:pt x="3" y="37"/>
                  </a:cubicBezTo>
                  <a:cubicBezTo>
                    <a:pt x="5" y="38"/>
                    <a:pt x="7" y="41"/>
                    <a:pt x="7" y="42"/>
                  </a:cubicBezTo>
                  <a:cubicBezTo>
                    <a:pt x="7" y="44"/>
                    <a:pt x="5" y="45"/>
                    <a:pt x="3" y="46"/>
                  </a:cubicBezTo>
                  <a:cubicBezTo>
                    <a:pt x="1" y="47"/>
                    <a:pt x="0" y="49"/>
                    <a:pt x="1" y="52"/>
                  </a:cubicBezTo>
                  <a:cubicBezTo>
                    <a:pt x="2" y="55"/>
                    <a:pt x="4" y="57"/>
                    <a:pt x="7" y="56"/>
                  </a:cubicBezTo>
                  <a:cubicBezTo>
                    <a:pt x="9" y="55"/>
                    <a:pt x="11" y="56"/>
                    <a:pt x="11" y="57"/>
                  </a:cubicBezTo>
                  <a:cubicBezTo>
                    <a:pt x="12" y="58"/>
                    <a:pt x="13" y="62"/>
                    <a:pt x="11" y="63"/>
                  </a:cubicBezTo>
                  <a:cubicBezTo>
                    <a:pt x="10" y="65"/>
                    <a:pt x="10" y="68"/>
                    <a:pt x="13" y="70"/>
                  </a:cubicBezTo>
                  <a:cubicBezTo>
                    <a:pt x="15" y="72"/>
                    <a:pt x="18" y="72"/>
                    <a:pt x="19" y="70"/>
                  </a:cubicBezTo>
                  <a:cubicBezTo>
                    <a:pt x="20" y="69"/>
                    <a:pt x="24" y="69"/>
                    <a:pt x="25" y="70"/>
                  </a:cubicBezTo>
                  <a:cubicBezTo>
                    <a:pt x="27" y="70"/>
                    <a:pt x="27" y="72"/>
                    <a:pt x="27" y="74"/>
                  </a:cubicBezTo>
                  <a:cubicBezTo>
                    <a:pt x="26" y="76"/>
                    <a:pt x="28" y="78"/>
                    <a:pt x="31" y="79"/>
                  </a:cubicBezTo>
                  <a:cubicBezTo>
                    <a:pt x="34" y="80"/>
                    <a:pt x="37" y="79"/>
                    <a:pt x="37" y="76"/>
                  </a:cubicBezTo>
                  <a:cubicBezTo>
                    <a:pt x="37" y="74"/>
                    <a:pt x="41" y="73"/>
                    <a:pt x="42" y="73"/>
                  </a:cubicBezTo>
                  <a:cubicBezTo>
                    <a:pt x="43" y="72"/>
                    <a:pt x="45" y="74"/>
                    <a:pt x="46" y="76"/>
                  </a:cubicBezTo>
                  <a:cubicBezTo>
                    <a:pt x="46" y="78"/>
                    <a:pt x="49" y="79"/>
                    <a:pt x="52" y="78"/>
                  </a:cubicBezTo>
                  <a:cubicBezTo>
                    <a:pt x="55" y="77"/>
                    <a:pt x="56" y="75"/>
                    <a:pt x="56" y="73"/>
                  </a:cubicBezTo>
                  <a:cubicBezTo>
                    <a:pt x="55" y="71"/>
                    <a:pt x="57" y="68"/>
                    <a:pt x="58" y="67"/>
                  </a:cubicBezTo>
                  <a:cubicBezTo>
                    <a:pt x="59" y="66"/>
                    <a:pt x="61" y="67"/>
                    <a:pt x="63" y="68"/>
                  </a:cubicBezTo>
                  <a:cubicBezTo>
                    <a:pt x="65" y="70"/>
                    <a:pt x="67" y="69"/>
                    <a:pt x="69" y="67"/>
                  </a:cubicBezTo>
                  <a:cubicBezTo>
                    <a:pt x="71" y="65"/>
                    <a:pt x="72" y="62"/>
                    <a:pt x="70" y="60"/>
                  </a:cubicBezTo>
                  <a:cubicBezTo>
                    <a:pt x="69" y="59"/>
                    <a:pt x="69" y="55"/>
                    <a:pt x="69" y="54"/>
                  </a:cubicBezTo>
                  <a:cubicBezTo>
                    <a:pt x="70" y="53"/>
                    <a:pt x="72" y="52"/>
                    <a:pt x="74" y="53"/>
                  </a:cubicBezTo>
                  <a:cubicBezTo>
                    <a:pt x="76" y="53"/>
                    <a:pt x="78" y="51"/>
                    <a:pt x="79" y="48"/>
                  </a:cubicBezTo>
                  <a:cubicBezTo>
                    <a:pt x="80" y="45"/>
                    <a:pt x="78" y="43"/>
                    <a:pt x="76" y="42"/>
                  </a:cubicBezTo>
                  <a:cubicBezTo>
                    <a:pt x="74" y="42"/>
                    <a:pt x="72" y="38"/>
                    <a:pt x="72" y="37"/>
                  </a:cubicBezTo>
                  <a:cubicBezTo>
                    <a:pt x="72" y="36"/>
                    <a:pt x="74" y="34"/>
                    <a:pt x="76" y="34"/>
                  </a:cubicBezTo>
                  <a:cubicBezTo>
                    <a:pt x="78" y="33"/>
                    <a:pt x="79" y="30"/>
                    <a:pt x="78" y="27"/>
                  </a:cubicBezTo>
                  <a:cubicBezTo>
                    <a:pt x="77" y="25"/>
                    <a:pt x="75" y="23"/>
                    <a:pt x="73" y="24"/>
                  </a:cubicBezTo>
                  <a:cubicBezTo>
                    <a:pt x="71" y="24"/>
                    <a:pt x="67" y="22"/>
                    <a:pt x="67" y="21"/>
                  </a:cubicBezTo>
                  <a:cubicBezTo>
                    <a:pt x="66" y="20"/>
                    <a:pt x="66" y="18"/>
                    <a:pt x="68" y="16"/>
                  </a:cubicBezTo>
                  <a:cubicBezTo>
                    <a:pt x="69" y="15"/>
                    <a:pt x="69" y="12"/>
                    <a:pt x="67" y="10"/>
                  </a:cubicBezTo>
                  <a:cubicBezTo>
                    <a:pt x="64" y="8"/>
                    <a:pt x="61" y="8"/>
                    <a:pt x="60" y="9"/>
                  </a:cubicBezTo>
                  <a:cubicBezTo>
                    <a:pt x="59" y="11"/>
                    <a:pt x="55" y="10"/>
                    <a:pt x="54" y="10"/>
                  </a:cubicBezTo>
                  <a:cubicBezTo>
                    <a:pt x="52" y="9"/>
                    <a:pt x="52" y="7"/>
                    <a:pt x="52" y="5"/>
                  </a:cubicBezTo>
                  <a:cubicBezTo>
                    <a:pt x="53" y="3"/>
                    <a:pt x="51" y="1"/>
                    <a:pt x="48" y="0"/>
                  </a:cubicBezTo>
                  <a:cubicBezTo>
                    <a:pt x="45" y="0"/>
                    <a:pt x="42" y="1"/>
                    <a:pt x="42" y="3"/>
                  </a:cubicBezTo>
                  <a:cubicBezTo>
                    <a:pt x="42" y="5"/>
                    <a:pt x="38" y="7"/>
                    <a:pt x="37" y="7"/>
                  </a:cubicBezTo>
                  <a:cubicBezTo>
                    <a:pt x="36" y="7"/>
                    <a:pt x="34" y="5"/>
                    <a:pt x="33" y="3"/>
                  </a:cubicBezTo>
                  <a:cubicBezTo>
                    <a:pt x="33" y="1"/>
                    <a:pt x="30" y="1"/>
                    <a:pt x="27" y="1"/>
                  </a:cubicBezTo>
                  <a:cubicBezTo>
                    <a:pt x="24" y="2"/>
                    <a:pt x="23" y="5"/>
                    <a:pt x="23" y="7"/>
                  </a:cubicBezTo>
                  <a:cubicBezTo>
                    <a:pt x="24" y="9"/>
                    <a:pt x="22" y="12"/>
                    <a:pt x="21" y="13"/>
                  </a:cubicBezTo>
                  <a:cubicBezTo>
                    <a:pt x="20" y="13"/>
                    <a:pt x="18" y="13"/>
                    <a:pt x="16" y="11"/>
                  </a:cubicBezTo>
                  <a:cubicBezTo>
                    <a:pt x="15" y="10"/>
                    <a:pt x="12" y="11"/>
                    <a:pt x="10" y="13"/>
                  </a:cubicBezTo>
                  <a:cubicBezTo>
                    <a:pt x="8" y="15"/>
                    <a:pt x="7" y="18"/>
                    <a:pt x="9" y="19"/>
                  </a:cubicBezTo>
                  <a:close/>
                  <a:moveTo>
                    <a:pt x="32" y="18"/>
                  </a:moveTo>
                  <a:cubicBezTo>
                    <a:pt x="45" y="14"/>
                    <a:pt x="58" y="21"/>
                    <a:pt x="62" y="33"/>
                  </a:cubicBezTo>
                  <a:cubicBezTo>
                    <a:pt x="65" y="45"/>
                    <a:pt x="59" y="58"/>
                    <a:pt x="47" y="62"/>
                  </a:cubicBezTo>
                  <a:cubicBezTo>
                    <a:pt x="34" y="66"/>
                    <a:pt x="21" y="59"/>
                    <a:pt x="18" y="47"/>
                  </a:cubicBezTo>
                  <a:cubicBezTo>
                    <a:pt x="14" y="35"/>
                    <a:pt x="20" y="22"/>
                    <a:pt x="32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920" tIns="60960" rIns="121920" bIns="6096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8" name="Freeform 13"/>
            <p:cNvSpPr>
              <a:spLocks noEditPoints="1"/>
            </p:cNvSpPr>
            <p:nvPr/>
          </p:nvSpPr>
          <p:spPr bwMode="auto">
            <a:xfrm>
              <a:off x="4838" y="1902"/>
              <a:ext cx="217" cy="214"/>
            </a:xfrm>
            <a:custGeom>
              <a:avLst/>
              <a:gdLst>
                <a:gd name="T0" fmla="*/ 6 w 52"/>
                <a:gd name="T1" fmla="*/ 12 h 51"/>
                <a:gd name="T2" fmla="*/ 7 w 52"/>
                <a:gd name="T3" fmla="*/ 16 h 51"/>
                <a:gd name="T4" fmla="*/ 4 w 52"/>
                <a:gd name="T5" fmla="*/ 17 h 51"/>
                <a:gd name="T6" fmla="*/ 1 w 52"/>
                <a:gd name="T7" fmla="*/ 20 h 51"/>
                <a:gd name="T8" fmla="*/ 3 w 52"/>
                <a:gd name="T9" fmla="*/ 24 h 51"/>
                <a:gd name="T10" fmla="*/ 5 w 52"/>
                <a:gd name="T11" fmla="*/ 27 h 51"/>
                <a:gd name="T12" fmla="*/ 3 w 52"/>
                <a:gd name="T13" fmla="*/ 29 h 51"/>
                <a:gd name="T14" fmla="*/ 1 w 52"/>
                <a:gd name="T15" fmla="*/ 33 h 51"/>
                <a:gd name="T16" fmla="*/ 5 w 52"/>
                <a:gd name="T17" fmla="*/ 36 h 51"/>
                <a:gd name="T18" fmla="*/ 8 w 52"/>
                <a:gd name="T19" fmla="*/ 36 h 51"/>
                <a:gd name="T20" fmla="*/ 8 w 52"/>
                <a:gd name="T21" fmla="*/ 41 h 51"/>
                <a:gd name="T22" fmla="*/ 9 w 52"/>
                <a:gd name="T23" fmla="*/ 45 h 51"/>
                <a:gd name="T24" fmla="*/ 13 w 52"/>
                <a:gd name="T25" fmla="*/ 45 h 51"/>
                <a:gd name="T26" fmla="*/ 17 w 52"/>
                <a:gd name="T27" fmla="*/ 45 h 51"/>
                <a:gd name="T28" fmla="*/ 18 w 52"/>
                <a:gd name="T29" fmla="*/ 48 h 51"/>
                <a:gd name="T30" fmla="*/ 21 w 52"/>
                <a:gd name="T31" fmla="*/ 51 h 51"/>
                <a:gd name="T32" fmla="*/ 25 w 52"/>
                <a:gd name="T33" fmla="*/ 49 h 51"/>
                <a:gd name="T34" fmla="*/ 28 w 52"/>
                <a:gd name="T35" fmla="*/ 47 h 51"/>
                <a:gd name="T36" fmla="*/ 30 w 52"/>
                <a:gd name="T37" fmla="*/ 49 h 51"/>
                <a:gd name="T38" fmla="*/ 34 w 52"/>
                <a:gd name="T39" fmla="*/ 50 h 51"/>
                <a:gd name="T40" fmla="*/ 37 w 52"/>
                <a:gd name="T41" fmla="*/ 47 h 51"/>
                <a:gd name="T42" fmla="*/ 38 w 52"/>
                <a:gd name="T43" fmla="*/ 43 h 51"/>
                <a:gd name="T44" fmla="*/ 41 w 52"/>
                <a:gd name="T45" fmla="*/ 44 h 51"/>
                <a:gd name="T46" fmla="*/ 45 w 52"/>
                <a:gd name="T47" fmla="*/ 43 h 51"/>
                <a:gd name="T48" fmla="*/ 46 w 52"/>
                <a:gd name="T49" fmla="*/ 39 h 51"/>
                <a:gd name="T50" fmla="*/ 45 w 52"/>
                <a:gd name="T51" fmla="*/ 35 h 51"/>
                <a:gd name="T52" fmla="*/ 48 w 52"/>
                <a:gd name="T53" fmla="*/ 34 h 51"/>
                <a:gd name="T54" fmla="*/ 51 w 52"/>
                <a:gd name="T55" fmla="*/ 31 h 51"/>
                <a:gd name="T56" fmla="*/ 50 w 52"/>
                <a:gd name="T57" fmla="*/ 27 h 51"/>
                <a:gd name="T58" fmla="*/ 47 w 52"/>
                <a:gd name="T59" fmla="*/ 24 h 51"/>
                <a:gd name="T60" fmla="*/ 49 w 52"/>
                <a:gd name="T61" fmla="*/ 22 h 51"/>
                <a:gd name="T62" fmla="*/ 51 w 52"/>
                <a:gd name="T63" fmla="*/ 18 h 51"/>
                <a:gd name="T64" fmla="*/ 47 w 52"/>
                <a:gd name="T65" fmla="*/ 15 h 51"/>
                <a:gd name="T66" fmla="*/ 44 w 52"/>
                <a:gd name="T67" fmla="*/ 13 h 51"/>
                <a:gd name="T68" fmla="*/ 44 w 52"/>
                <a:gd name="T69" fmla="*/ 10 h 51"/>
                <a:gd name="T70" fmla="*/ 43 w 52"/>
                <a:gd name="T71" fmla="*/ 6 h 51"/>
                <a:gd name="T72" fmla="*/ 39 w 52"/>
                <a:gd name="T73" fmla="*/ 6 h 51"/>
                <a:gd name="T74" fmla="*/ 35 w 52"/>
                <a:gd name="T75" fmla="*/ 6 h 51"/>
                <a:gd name="T76" fmla="*/ 34 w 52"/>
                <a:gd name="T77" fmla="*/ 3 h 51"/>
                <a:gd name="T78" fmla="*/ 32 w 52"/>
                <a:gd name="T79" fmla="*/ 0 h 51"/>
                <a:gd name="T80" fmla="*/ 28 w 52"/>
                <a:gd name="T81" fmla="*/ 2 h 51"/>
                <a:gd name="T82" fmla="*/ 24 w 52"/>
                <a:gd name="T83" fmla="*/ 4 h 51"/>
                <a:gd name="T84" fmla="*/ 22 w 52"/>
                <a:gd name="T85" fmla="*/ 2 h 51"/>
                <a:gd name="T86" fmla="*/ 18 w 52"/>
                <a:gd name="T87" fmla="*/ 1 h 51"/>
                <a:gd name="T88" fmla="*/ 16 w 52"/>
                <a:gd name="T89" fmla="*/ 4 h 51"/>
                <a:gd name="T90" fmla="*/ 14 w 52"/>
                <a:gd name="T91" fmla="*/ 8 h 51"/>
                <a:gd name="T92" fmla="*/ 11 w 52"/>
                <a:gd name="T93" fmla="*/ 7 h 51"/>
                <a:gd name="T94" fmla="*/ 7 w 52"/>
                <a:gd name="T95" fmla="*/ 8 h 51"/>
                <a:gd name="T96" fmla="*/ 6 w 52"/>
                <a:gd name="T97" fmla="*/ 12 h 51"/>
                <a:gd name="T98" fmla="*/ 22 w 52"/>
                <a:gd name="T99" fmla="*/ 11 h 51"/>
                <a:gd name="T100" fmla="*/ 40 w 52"/>
                <a:gd name="T101" fmla="*/ 21 h 51"/>
                <a:gd name="T102" fmla="*/ 31 w 52"/>
                <a:gd name="T103" fmla="*/ 40 h 51"/>
                <a:gd name="T104" fmla="*/ 12 w 52"/>
                <a:gd name="T105" fmla="*/ 30 h 51"/>
                <a:gd name="T106" fmla="*/ 22 w 52"/>
                <a:gd name="T107" fmla="*/ 1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" h="51">
                  <a:moveTo>
                    <a:pt x="6" y="12"/>
                  </a:moveTo>
                  <a:cubicBezTo>
                    <a:pt x="7" y="13"/>
                    <a:pt x="7" y="16"/>
                    <a:pt x="7" y="16"/>
                  </a:cubicBezTo>
                  <a:cubicBezTo>
                    <a:pt x="7" y="17"/>
                    <a:pt x="5" y="18"/>
                    <a:pt x="4" y="17"/>
                  </a:cubicBezTo>
                  <a:cubicBezTo>
                    <a:pt x="3" y="17"/>
                    <a:pt x="1" y="18"/>
                    <a:pt x="1" y="20"/>
                  </a:cubicBezTo>
                  <a:cubicBezTo>
                    <a:pt x="0" y="22"/>
                    <a:pt x="1" y="24"/>
                    <a:pt x="3" y="24"/>
                  </a:cubicBezTo>
                  <a:cubicBezTo>
                    <a:pt x="4" y="24"/>
                    <a:pt x="5" y="26"/>
                    <a:pt x="5" y="27"/>
                  </a:cubicBezTo>
                  <a:cubicBezTo>
                    <a:pt x="5" y="28"/>
                    <a:pt x="4" y="29"/>
                    <a:pt x="3" y="29"/>
                  </a:cubicBezTo>
                  <a:cubicBezTo>
                    <a:pt x="1" y="30"/>
                    <a:pt x="1" y="32"/>
                    <a:pt x="1" y="33"/>
                  </a:cubicBezTo>
                  <a:cubicBezTo>
                    <a:pt x="2" y="35"/>
                    <a:pt x="4" y="36"/>
                    <a:pt x="5" y="36"/>
                  </a:cubicBezTo>
                  <a:cubicBezTo>
                    <a:pt x="6" y="36"/>
                    <a:pt x="8" y="36"/>
                    <a:pt x="8" y="36"/>
                  </a:cubicBezTo>
                  <a:cubicBezTo>
                    <a:pt x="8" y="37"/>
                    <a:pt x="9" y="40"/>
                    <a:pt x="8" y="41"/>
                  </a:cubicBezTo>
                  <a:cubicBezTo>
                    <a:pt x="7" y="42"/>
                    <a:pt x="7" y="43"/>
                    <a:pt x="9" y="45"/>
                  </a:cubicBezTo>
                  <a:cubicBezTo>
                    <a:pt x="10" y="46"/>
                    <a:pt x="12" y="46"/>
                    <a:pt x="13" y="45"/>
                  </a:cubicBezTo>
                  <a:cubicBezTo>
                    <a:pt x="14" y="44"/>
                    <a:pt x="16" y="44"/>
                    <a:pt x="17" y="45"/>
                  </a:cubicBezTo>
                  <a:cubicBezTo>
                    <a:pt x="18" y="45"/>
                    <a:pt x="18" y="46"/>
                    <a:pt x="18" y="48"/>
                  </a:cubicBezTo>
                  <a:cubicBezTo>
                    <a:pt x="18" y="49"/>
                    <a:pt x="19" y="50"/>
                    <a:pt x="21" y="51"/>
                  </a:cubicBezTo>
                  <a:cubicBezTo>
                    <a:pt x="22" y="51"/>
                    <a:pt x="24" y="50"/>
                    <a:pt x="25" y="49"/>
                  </a:cubicBezTo>
                  <a:cubicBezTo>
                    <a:pt x="25" y="48"/>
                    <a:pt x="27" y="47"/>
                    <a:pt x="28" y="47"/>
                  </a:cubicBezTo>
                  <a:cubicBezTo>
                    <a:pt x="29" y="47"/>
                    <a:pt x="30" y="48"/>
                    <a:pt x="30" y="49"/>
                  </a:cubicBezTo>
                  <a:cubicBezTo>
                    <a:pt x="30" y="50"/>
                    <a:pt x="32" y="51"/>
                    <a:pt x="34" y="50"/>
                  </a:cubicBezTo>
                  <a:cubicBezTo>
                    <a:pt x="36" y="50"/>
                    <a:pt x="37" y="48"/>
                    <a:pt x="37" y="47"/>
                  </a:cubicBezTo>
                  <a:cubicBezTo>
                    <a:pt x="36" y="45"/>
                    <a:pt x="38" y="43"/>
                    <a:pt x="38" y="43"/>
                  </a:cubicBezTo>
                  <a:cubicBezTo>
                    <a:pt x="39" y="42"/>
                    <a:pt x="40" y="43"/>
                    <a:pt x="41" y="44"/>
                  </a:cubicBezTo>
                  <a:cubicBezTo>
                    <a:pt x="42" y="45"/>
                    <a:pt x="44" y="44"/>
                    <a:pt x="45" y="43"/>
                  </a:cubicBezTo>
                  <a:cubicBezTo>
                    <a:pt x="47" y="42"/>
                    <a:pt x="47" y="40"/>
                    <a:pt x="46" y="39"/>
                  </a:cubicBezTo>
                  <a:cubicBezTo>
                    <a:pt x="45" y="38"/>
                    <a:pt x="45" y="35"/>
                    <a:pt x="45" y="35"/>
                  </a:cubicBezTo>
                  <a:cubicBezTo>
                    <a:pt x="46" y="34"/>
                    <a:pt x="47" y="34"/>
                    <a:pt x="48" y="34"/>
                  </a:cubicBezTo>
                  <a:cubicBezTo>
                    <a:pt x="50" y="34"/>
                    <a:pt x="51" y="33"/>
                    <a:pt x="51" y="31"/>
                  </a:cubicBezTo>
                  <a:cubicBezTo>
                    <a:pt x="52" y="29"/>
                    <a:pt x="51" y="27"/>
                    <a:pt x="50" y="27"/>
                  </a:cubicBezTo>
                  <a:cubicBezTo>
                    <a:pt x="48" y="27"/>
                    <a:pt x="47" y="25"/>
                    <a:pt x="47" y="24"/>
                  </a:cubicBezTo>
                  <a:cubicBezTo>
                    <a:pt x="47" y="23"/>
                    <a:pt x="48" y="22"/>
                    <a:pt x="49" y="22"/>
                  </a:cubicBezTo>
                  <a:cubicBezTo>
                    <a:pt x="51" y="21"/>
                    <a:pt x="51" y="19"/>
                    <a:pt x="51" y="18"/>
                  </a:cubicBezTo>
                  <a:cubicBezTo>
                    <a:pt x="50" y="16"/>
                    <a:pt x="49" y="15"/>
                    <a:pt x="47" y="15"/>
                  </a:cubicBezTo>
                  <a:cubicBezTo>
                    <a:pt x="46" y="16"/>
                    <a:pt x="44" y="14"/>
                    <a:pt x="44" y="13"/>
                  </a:cubicBezTo>
                  <a:cubicBezTo>
                    <a:pt x="43" y="13"/>
                    <a:pt x="43" y="11"/>
                    <a:pt x="44" y="10"/>
                  </a:cubicBezTo>
                  <a:cubicBezTo>
                    <a:pt x="45" y="9"/>
                    <a:pt x="45" y="8"/>
                    <a:pt x="43" y="6"/>
                  </a:cubicBezTo>
                  <a:cubicBezTo>
                    <a:pt x="42" y="5"/>
                    <a:pt x="40" y="5"/>
                    <a:pt x="39" y="6"/>
                  </a:cubicBezTo>
                  <a:cubicBezTo>
                    <a:pt x="38" y="7"/>
                    <a:pt x="36" y="7"/>
                    <a:pt x="35" y="6"/>
                  </a:cubicBezTo>
                  <a:cubicBezTo>
                    <a:pt x="34" y="6"/>
                    <a:pt x="34" y="5"/>
                    <a:pt x="34" y="3"/>
                  </a:cubicBezTo>
                  <a:cubicBezTo>
                    <a:pt x="35" y="2"/>
                    <a:pt x="33" y="1"/>
                    <a:pt x="32" y="0"/>
                  </a:cubicBezTo>
                  <a:cubicBezTo>
                    <a:pt x="30" y="0"/>
                    <a:pt x="28" y="1"/>
                    <a:pt x="28" y="2"/>
                  </a:cubicBezTo>
                  <a:cubicBezTo>
                    <a:pt x="27" y="3"/>
                    <a:pt x="25" y="4"/>
                    <a:pt x="24" y="4"/>
                  </a:cubicBezTo>
                  <a:cubicBezTo>
                    <a:pt x="24" y="4"/>
                    <a:pt x="23" y="3"/>
                    <a:pt x="22" y="2"/>
                  </a:cubicBezTo>
                  <a:cubicBezTo>
                    <a:pt x="22" y="1"/>
                    <a:pt x="20" y="0"/>
                    <a:pt x="18" y="1"/>
                  </a:cubicBezTo>
                  <a:cubicBezTo>
                    <a:pt x="16" y="1"/>
                    <a:pt x="15" y="3"/>
                    <a:pt x="16" y="4"/>
                  </a:cubicBezTo>
                  <a:cubicBezTo>
                    <a:pt x="16" y="6"/>
                    <a:pt x="15" y="8"/>
                    <a:pt x="14" y="8"/>
                  </a:cubicBezTo>
                  <a:cubicBezTo>
                    <a:pt x="13" y="9"/>
                    <a:pt x="12" y="8"/>
                    <a:pt x="11" y="7"/>
                  </a:cubicBezTo>
                  <a:cubicBezTo>
                    <a:pt x="10" y="6"/>
                    <a:pt x="8" y="7"/>
                    <a:pt x="7" y="8"/>
                  </a:cubicBezTo>
                  <a:cubicBezTo>
                    <a:pt x="6" y="10"/>
                    <a:pt x="5" y="11"/>
                    <a:pt x="6" y="12"/>
                  </a:cubicBezTo>
                  <a:close/>
                  <a:moveTo>
                    <a:pt x="22" y="11"/>
                  </a:moveTo>
                  <a:cubicBezTo>
                    <a:pt x="29" y="9"/>
                    <a:pt x="38" y="13"/>
                    <a:pt x="40" y="21"/>
                  </a:cubicBezTo>
                  <a:cubicBezTo>
                    <a:pt x="43" y="29"/>
                    <a:pt x="38" y="37"/>
                    <a:pt x="31" y="40"/>
                  </a:cubicBezTo>
                  <a:cubicBezTo>
                    <a:pt x="23" y="42"/>
                    <a:pt x="14" y="38"/>
                    <a:pt x="12" y="30"/>
                  </a:cubicBezTo>
                  <a:cubicBezTo>
                    <a:pt x="9" y="22"/>
                    <a:pt x="14" y="14"/>
                    <a:pt x="2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920" tIns="60960" rIns="121920" bIns="6096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9" name="Freeform 14"/>
            <p:cNvSpPr>
              <a:spLocks noEditPoints="1"/>
            </p:cNvSpPr>
            <p:nvPr/>
          </p:nvSpPr>
          <p:spPr bwMode="auto">
            <a:xfrm>
              <a:off x="4842" y="2116"/>
              <a:ext cx="163" cy="168"/>
            </a:xfrm>
            <a:custGeom>
              <a:avLst/>
              <a:gdLst>
                <a:gd name="T0" fmla="*/ 4 w 39"/>
                <a:gd name="T1" fmla="*/ 10 h 40"/>
                <a:gd name="T2" fmla="*/ 5 w 39"/>
                <a:gd name="T3" fmla="*/ 13 h 40"/>
                <a:gd name="T4" fmla="*/ 2 w 39"/>
                <a:gd name="T5" fmla="*/ 13 h 40"/>
                <a:gd name="T6" fmla="*/ 0 w 39"/>
                <a:gd name="T7" fmla="*/ 16 h 40"/>
                <a:gd name="T8" fmla="*/ 1 w 39"/>
                <a:gd name="T9" fmla="*/ 19 h 40"/>
                <a:gd name="T10" fmla="*/ 3 w 39"/>
                <a:gd name="T11" fmla="*/ 21 h 40"/>
                <a:gd name="T12" fmla="*/ 2 w 39"/>
                <a:gd name="T13" fmla="*/ 23 h 40"/>
                <a:gd name="T14" fmla="*/ 1 w 39"/>
                <a:gd name="T15" fmla="*/ 26 h 40"/>
                <a:gd name="T16" fmla="*/ 3 w 39"/>
                <a:gd name="T17" fmla="*/ 28 h 40"/>
                <a:gd name="T18" fmla="*/ 5 w 39"/>
                <a:gd name="T19" fmla="*/ 28 h 40"/>
                <a:gd name="T20" fmla="*/ 5 w 39"/>
                <a:gd name="T21" fmla="*/ 31 h 40"/>
                <a:gd name="T22" fmla="*/ 6 w 39"/>
                <a:gd name="T23" fmla="*/ 35 h 40"/>
                <a:gd name="T24" fmla="*/ 9 w 39"/>
                <a:gd name="T25" fmla="*/ 35 h 40"/>
                <a:gd name="T26" fmla="*/ 13 w 39"/>
                <a:gd name="T27" fmla="*/ 34 h 40"/>
                <a:gd name="T28" fmla="*/ 13 w 39"/>
                <a:gd name="T29" fmla="*/ 37 h 40"/>
                <a:gd name="T30" fmla="*/ 15 w 39"/>
                <a:gd name="T31" fmla="*/ 39 h 40"/>
                <a:gd name="T32" fmla="*/ 18 w 39"/>
                <a:gd name="T33" fmla="*/ 38 h 40"/>
                <a:gd name="T34" fmla="*/ 21 w 39"/>
                <a:gd name="T35" fmla="*/ 36 h 40"/>
                <a:gd name="T36" fmla="*/ 22 w 39"/>
                <a:gd name="T37" fmla="*/ 38 h 40"/>
                <a:gd name="T38" fmla="*/ 26 w 39"/>
                <a:gd name="T39" fmla="*/ 39 h 40"/>
                <a:gd name="T40" fmla="*/ 27 w 39"/>
                <a:gd name="T41" fmla="*/ 36 h 40"/>
                <a:gd name="T42" fmla="*/ 29 w 39"/>
                <a:gd name="T43" fmla="*/ 33 h 40"/>
                <a:gd name="T44" fmla="*/ 31 w 39"/>
                <a:gd name="T45" fmla="*/ 34 h 40"/>
                <a:gd name="T46" fmla="*/ 34 w 39"/>
                <a:gd name="T47" fmla="*/ 33 h 40"/>
                <a:gd name="T48" fmla="*/ 35 w 39"/>
                <a:gd name="T49" fmla="*/ 30 h 40"/>
                <a:gd name="T50" fmla="*/ 34 w 39"/>
                <a:gd name="T51" fmla="*/ 27 h 40"/>
                <a:gd name="T52" fmla="*/ 36 w 39"/>
                <a:gd name="T53" fmla="*/ 26 h 40"/>
                <a:gd name="T54" fmla="*/ 39 w 39"/>
                <a:gd name="T55" fmla="*/ 24 h 40"/>
                <a:gd name="T56" fmla="*/ 38 w 39"/>
                <a:gd name="T57" fmla="*/ 21 h 40"/>
                <a:gd name="T58" fmla="*/ 36 w 39"/>
                <a:gd name="T59" fmla="*/ 18 h 40"/>
                <a:gd name="T60" fmla="*/ 37 w 39"/>
                <a:gd name="T61" fmla="*/ 17 h 40"/>
                <a:gd name="T62" fmla="*/ 38 w 39"/>
                <a:gd name="T63" fmla="*/ 14 h 40"/>
                <a:gd name="T64" fmla="*/ 36 w 39"/>
                <a:gd name="T65" fmla="*/ 12 h 40"/>
                <a:gd name="T66" fmla="*/ 33 w 39"/>
                <a:gd name="T67" fmla="*/ 10 h 40"/>
                <a:gd name="T68" fmla="*/ 33 w 39"/>
                <a:gd name="T69" fmla="*/ 8 h 40"/>
                <a:gd name="T70" fmla="*/ 33 w 39"/>
                <a:gd name="T71" fmla="*/ 5 h 40"/>
                <a:gd name="T72" fmla="*/ 30 w 39"/>
                <a:gd name="T73" fmla="*/ 5 h 40"/>
                <a:gd name="T74" fmla="*/ 26 w 39"/>
                <a:gd name="T75" fmla="*/ 5 h 40"/>
                <a:gd name="T76" fmla="*/ 26 w 39"/>
                <a:gd name="T77" fmla="*/ 3 h 40"/>
                <a:gd name="T78" fmla="*/ 24 w 39"/>
                <a:gd name="T79" fmla="*/ 0 h 40"/>
                <a:gd name="T80" fmla="*/ 21 w 39"/>
                <a:gd name="T81" fmla="*/ 2 h 40"/>
                <a:gd name="T82" fmla="*/ 18 w 39"/>
                <a:gd name="T83" fmla="*/ 4 h 40"/>
                <a:gd name="T84" fmla="*/ 16 w 39"/>
                <a:gd name="T85" fmla="*/ 2 h 40"/>
                <a:gd name="T86" fmla="*/ 13 w 39"/>
                <a:gd name="T87" fmla="*/ 1 h 40"/>
                <a:gd name="T88" fmla="*/ 11 w 39"/>
                <a:gd name="T89" fmla="*/ 3 h 40"/>
                <a:gd name="T90" fmla="*/ 10 w 39"/>
                <a:gd name="T91" fmla="*/ 6 h 40"/>
                <a:gd name="T92" fmla="*/ 8 w 39"/>
                <a:gd name="T93" fmla="*/ 6 h 40"/>
                <a:gd name="T94" fmla="*/ 5 w 39"/>
                <a:gd name="T95" fmla="*/ 6 h 40"/>
                <a:gd name="T96" fmla="*/ 4 w 39"/>
                <a:gd name="T97" fmla="*/ 10 h 40"/>
                <a:gd name="T98" fmla="*/ 16 w 39"/>
                <a:gd name="T99" fmla="*/ 9 h 40"/>
                <a:gd name="T100" fmla="*/ 30 w 39"/>
                <a:gd name="T101" fmla="*/ 16 h 40"/>
                <a:gd name="T102" fmla="*/ 23 w 39"/>
                <a:gd name="T103" fmla="*/ 31 h 40"/>
                <a:gd name="T104" fmla="*/ 9 w 39"/>
                <a:gd name="T105" fmla="*/ 23 h 40"/>
                <a:gd name="T106" fmla="*/ 16 w 39"/>
                <a:gd name="T107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" h="40">
                  <a:moveTo>
                    <a:pt x="4" y="10"/>
                  </a:moveTo>
                  <a:cubicBezTo>
                    <a:pt x="5" y="10"/>
                    <a:pt x="5" y="12"/>
                    <a:pt x="5" y="13"/>
                  </a:cubicBezTo>
                  <a:cubicBezTo>
                    <a:pt x="4" y="13"/>
                    <a:pt x="3" y="14"/>
                    <a:pt x="2" y="13"/>
                  </a:cubicBezTo>
                  <a:cubicBezTo>
                    <a:pt x="1" y="13"/>
                    <a:pt x="0" y="14"/>
                    <a:pt x="0" y="16"/>
                  </a:cubicBezTo>
                  <a:cubicBezTo>
                    <a:pt x="0" y="17"/>
                    <a:pt x="0" y="18"/>
                    <a:pt x="1" y="19"/>
                  </a:cubicBezTo>
                  <a:cubicBezTo>
                    <a:pt x="2" y="19"/>
                    <a:pt x="3" y="20"/>
                    <a:pt x="3" y="21"/>
                  </a:cubicBezTo>
                  <a:cubicBezTo>
                    <a:pt x="3" y="22"/>
                    <a:pt x="3" y="22"/>
                    <a:pt x="2" y="23"/>
                  </a:cubicBezTo>
                  <a:cubicBezTo>
                    <a:pt x="1" y="23"/>
                    <a:pt x="0" y="24"/>
                    <a:pt x="1" y="26"/>
                  </a:cubicBezTo>
                  <a:cubicBezTo>
                    <a:pt x="1" y="27"/>
                    <a:pt x="2" y="28"/>
                    <a:pt x="3" y="28"/>
                  </a:cubicBezTo>
                  <a:cubicBezTo>
                    <a:pt x="4" y="27"/>
                    <a:pt x="5" y="28"/>
                    <a:pt x="5" y="28"/>
                  </a:cubicBezTo>
                  <a:cubicBezTo>
                    <a:pt x="6" y="29"/>
                    <a:pt x="6" y="31"/>
                    <a:pt x="5" y="31"/>
                  </a:cubicBezTo>
                  <a:cubicBezTo>
                    <a:pt x="5" y="32"/>
                    <a:pt x="5" y="34"/>
                    <a:pt x="6" y="35"/>
                  </a:cubicBezTo>
                  <a:cubicBezTo>
                    <a:pt x="7" y="35"/>
                    <a:pt x="9" y="36"/>
                    <a:pt x="9" y="35"/>
                  </a:cubicBezTo>
                  <a:cubicBezTo>
                    <a:pt x="10" y="34"/>
                    <a:pt x="12" y="34"/>
                    <a:pt x="13" y="34"/>
                  </a:cubicBezTo>
                  <a:cubicBezTo>
                    <a:pt x="13" y="35"/>
                    <a:pt x="13" y="36"/>
                    <a:pt x="13" y="37"/>
                  </a:cubicBezTo>
                  <a:cubicBezTo>
                    <a:pt x="13" y="38"/>
                    <a:pt x="14" y="39"/>
                    <a:pt x="15" y="39"/>
                  </a:cubicBezTo>
                  <a:cubicBezTo>
                    <a:pt x="17" y="40"/>
                    <a:pt x="18" y="39"/>
                    <a:pt x="18" y="38"/>
                  </a:cubicBezTo>
                  <a:cubicBezTo>
                    <a:pt x="18" y="37"/>
                    <a:pt x="20" y="36"/>
                    <a:pt x="21" y="36"/>
                  </a:cubicBezTo>
                  <a:cubicBezTo>
                    <a:pt x="21" y="36"/>
                    <a:pt x="22" y="37"/>
                    <a:pt x="22" y="38"/>
                  </a:cubicBezTo>
                  <a:cubicBezTo>
                    <a:pt x="23" y="39"/>
                    <a:pt x="24" y="39"/>
                    <a:pt x="26" y="39"/>
                  </a:cubicBezTo>
                  <a:cubicBezTo>
                    <a:pt x="27" y="38"/>
                    <a:pt x="28" y="37"/>
                    <a:pt x="27" y="36"/>
                  </a:cubicBezTo>
                  <a:cubicBezTo>
                    <a:pt x="27" y="35"/>
                    <a:pt x="28" y="33"/>
                    <a:pt x="29" y="33"/>
                  </a:cubicBezTo>
                  <a:cubicBezTo>
                    <a:pt x="29" y="33"/>
                    <a:pt x="30" y="33"/>
                    <a:pt x="31" y="34"/>
                  </a:cubicBezTo>
                  <a:cubicBezTo>
                    <a:pt x="32" y="34"/>
                    <a:pt x="33" y="34"/>
                    <a:pt x="34" y="33"/>
                  </a:cubicBezTo>
                  <a:cubicBezTo>
                    <a:pt x="35" y="32"/>
                    <a:pt x="35" y="31"/>
                    <a:pt x="35" y="30"/>
                  </a:cubicBezTo>
                  <a:cubicBezTo>
                    <a:pt x="34" y="29"/>
                    <a:pt x="34" y="27"/>
                    <a:pt x="34" y="27"/>
                  </a:cubicBezTo>
                  <a:cubicBezTo>
                    <a:pt x="34" y="26"/>
                    <a:pt x="35" y="26"/>
                    <a:pt x="36" y="26"/>
                  </a:cubicBezTo>
                  <a:cubicBezTo>
                    <a:pt x="38" y="26"/>
                    <a:pt x="39" y="25"/>
                    <a:pt x="39" y="24"/>
                  </a:cubicBezTo>
                  <a:cubicBezTo>
                    <a:pt x="39" y="23"/>
                    <a:pt x="39" y="21"/>
                    <a:pt x="38" y="21"/>
                  </a:cubicBezTo>
                  <a:cubicBezTo>
                    <a:pt x="37" y="21"/>
                    <a:pt x="36" y="19"/>
                    <a:pt x="36" y="18"/>
                  </a:cubicBezTo>
                  <a:cubicBezTo>
                    <a:pt x="36" y="18"/>
                    <a:pt x="36" y="17"/>
                    <a:pt x="37" y="17"/>
                  </a:cubicBezTo>
                  <a:cubicBezTo>
                    <a:pt x="38" y="16"/>
                    <a:pt x="39" y="15"/>
                    <a:pt x="38" y="14"/>
                  </a:cubicBezTo>
                  <a:cubicBezTo>
                    <a:pt x="38" y="12"/>
                    <a:pt x="37" y="11"/>
                    <a:pt x="36" y="12"/>
                  </a:cubicBezTo>
                  <a:cubicBezTo>
                    <a:pt x="35" y="12"/>
                    <a:pt x="33" y="11"/>
                    <a:pt x="33" y="10"/>
                  </a:cubicBezTo>
                  <a:cubicBezTo>
                    <a:pt x="32" y="10"/>
                    <a:pt x="33" y="9"/>
                    <a:pt x="33" y="8"/>
                  </a:cubicBezTo>
                  <a:cubicBezTo>
                    <a:pt x="34" y="7"/>
                    <a:pt x="34" y="6"/>
                    <a:pt x="33" y="5"/>
                  </a:cubicBezTo>
                  <a:cubicBezTo>
                    <a:pt x="32" y="4"/>
                    <a:pt x="30" y="4"/>
                    <a:pt x="30" y="5"/>
                  </a:cubicBezTo>
                  <a:cubicBezTo>
                    <a:pt x="29" y="5"/>
                    <a:pt x="27" y="5"/>
                    <a:pt x="26" y="5"/>
                  </a:cubicBezTo>
                  <a:cubicBezTo>
                    <a:pt x="26" y="5"/>
                    <a:pt x="26" y="4"/>
                    <a:pt x="26" y="3"/>
                  </a:cubicBezTo>
                  <a:cubicBezTo>
                    <a:pt x="26" y="2"/>
                    <a:pt x="25" y="1"/>
                    <a:pt x="24" y="0"/>
                  </a:cubicBezTo>
                  <a:cubicBezTo>
                    <a:pt x="22" y="0"/>
                    <a:pt x="21" y="1"/>
                    <a:pt x="21" y="2"/>
                  </a:cubicBezTo>
                  <a:cubicBezTo>
                    <a:pt x="20" y="3"/>
                    <a:pt x="19" y="3"/>
                    <a:pt x="18" y="4"/>
                  </a:cubicBezTo>
                  <a:cubicBezTo>
                    <a:pt x="18" y="4"/>
                    <a:pt x="17" y="3"/>
                    <a:pt x="16" y="2"/>
                  </a:cubicBezTo>
                  <a:cubicBezTo>
                    <a:pt x="16" y="1"/>
                    <a:pt x="15" y="0"/>
                    <a:pt x="13" y="1"/>
                  </a:cubicBezTo>
                  <a:cubicBezTo>
                    <a:pt x="12" y="1"/>
                    <a:pt x="11" y="2"/>
                    <a:pt x="11" y="3"/>
                  </a:cubicBezTo>
                  <a:cubicBezTo>
                    <a:pt x="12" y="4"/>
                    <a:pt x="11" y="6"/>
                    <a:pt x="10" y="6"/>
                  </a:cubicBezTo>
                  <a:cubicBezTo>
                    <a:pt x="10" y="7"/>
                    <a:pt x="9" y="6"/>
                    <a:pt x="8" y="6"/>
                  </a:cubicBezTo>
                  <a:cubicBezTo>
                    <a:pt x="7" y="5"/>
                    <a:pt x="6" y="5"/>
                    <a:pt x="5" y="6"/>
                  </a:cubicBezTo>
                  <a:cubicBezTo>
                    <a:pt x="4" y="7"/>
                    <a:pt x="4" y="9"/>
                    <a:pt x="4" y="10"/>
                  </a:cubicBezTo>
                  <a:close/>
                  <a:moveTo>
                    <a:pt x="16" y="9"/>
                  </a:moveTo>
                  <a:cubicBezTo>
                    <a:pt x="22" y="7"/>
                    <a:pt x="28" y="10"/>
                    <a:pt x="30" y="16"/>
                  </a:cubicBezTo>
                  <a:cubicBezTo>
                    <a:pt x="32" y="22"/>
                    <a:pt x="29" y="29"/>
                    <a:pt x="23" y="31"/>
                  </a:cubicBezTo>
                  <a:cubicBezTo>
                    <a:pt x="17" y="33"/>
                    <a:pt x="11" y="29"/>
                    <a:pt x="9" y="23"/>
                  </a:cubicBezTo>
                  <a:cubicBezTo>
                    <a:pt x="7" y="17"/>
                    <a:pt x="10" y="11"/>
                    <a:pt x="16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920" tIns="60960" rIns="121920" bIns="6096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6410" name="组合 6"/>
          <p:cNvGrpSpPr/>
          <p:nvPr/>
        </p:nvGrpSpPr>
        <p:grpSpPr>
          <a:xfrm>
            <a:off x="9774238" y="314325"/>
            <a:ext cx="2174875" cy="2592388"/>
            <a:chOff x="9774238" y="314325"/>
            <a:chExt cx="2174875" cy="2592388"/>
          </a:xfrm>
        </p:grpSpPr>
        <p:sp>
          <p:nvSpPr>
            <p:cNvPr id="59" name="椭圆 58"/>
            <p:cNvSpPr/>
            <p:nvPr/>
          </p:nvSpPr>
          <p:spPr>
            <a:xfrm>
              <a:off x="9774238" y="314325"/>
              <a:ext cx="1697037" cy="1695450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9783763" y="500063"/>
              <a:ext cx="1397000" cy="1397000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" name="椭圆 60"/>
            <p:cNvSpPr/>
            <p:nvPr/>
          </p:nvSpPr>
          <p:spPr>
            <a:xfrm>
              <a:off x="11233150" y="1527175"/>
              <a:ext cx="715963" cy="715963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9809163" y="889000"/>
              <a:ext cx="715962" cy="715963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>
              <a:off x="10922000" y="2190750"/>
              <a:ext cx="715963" cy="715963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65" name="图片 64" descr="图标（书）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9225" y="5191125"/>
            <a:ext cx="596900" cy="596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裱型：</a:t>
            </a:r>
            <a:endParaRPr kumimoji="0" lang="zh-CN" altLang="zh-CN" sz="4400" b="0" i="0" u="none" strike="noStrike" kern="120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7411" name="Freeform 3"/>
          <p:cNvSpPr>
            <a:spLocks noChangeAspect="1"/>
          </p:cNvSpPr>
          <p:nvPr/>
        </p:nvSpPr>
        <p:spPr>
          <a:xfrm>
            <a:off x="4664075" y="2486025"/>
            <a:ext cx="2879725" cy="2881313"/>
          </a:xfrm>
          <a:custGeom>
            <a:avLst/>
            <a:gdLst>
              <a:gd name="txL" fmla="*/ 0 w 4535"/>
              <a:gd name="txT" fmla="*/ 0 h 4537"/>
              <a:gd name="txR" fmla="*/ 4535 w 4535"/>
              <a:gd name="txB" fmla="*/ 4537 h 4537"/>
            </a:gdLst>
            <a:ahLst/>
            <a:cxnLst>
              <a:cxn ang="0">
                <a:pos x="914110999" y="171408598"/>
              </a:cxn>
              <a:cxn ang="0">
                <a:pos x="170967406" y="914716143"/>
              </a:cxn>
              <a:cxn ang="0">
                <a:pos x="914110999" y="1658427036"/>
              </a:cxn>
              <a:cxn ang="0">
                <a:pos x="1656850811" y="914716143"/>
              </a:cxn>
              <a:cxn ang="0">
                <a:pos x="914110999" y="171408598"/>
              </a:cxn>
              <a:cxn ang="0">
                <a:pos x="914110999" y="0"/>
              </a:cxn>
              <a:cxn ang="0">
                <a:pos x="1828624587" y="914716143"/>
              </a:cxn>
              <a:cxn ang="0">
                <a:pos x="914110999" y="1829834920"/>
              </a:cxn>
              <a:cxn ang="0">
                <a:pos x="0" y="914716143"/>
              </a:cxn>
              <a:cxn ang="0">
                <a:pos x="914110999" y="0"/>
              </a:cxn>
            </a:cxnLst>
            <a:rect l="txL" t="txT" r="txR" b="txB"/>
            <a:pathLst>
              <a:path w="4535" h="4537">
                <a:moveTo>
                  <a:pt x="2267" y="425"/>
                </a:moveTo>
                <a:cubicBezTo>
                  <a:pt x="1249" y="425"/>
                  <a:pt x="424" y="1250"/>
                  <a:pt x="424" y="2268"/>
                </a:cubicBezTo>
                <a:cubicBezTo>
                  <a:pt x="424" y="3286"/>
                  <a:pt x="1249" y="4112"/>
                  <a:pt x="2267" y="4112"/>
                </a:cubicBezTo>
                <a:cubicBezTo>
                  <a:pt x="3284" y="4112"/>
                  <a:pt x="4109" y="3286"/>
                  <a:pt x="4109" y="2268"/>
                </a:cubicBezTo>
                <a:cubicBezTo>
                  <a:pt x="4109" y="1250"/>
                  <a:pt x="3284" y="425"/>
                  <a:pt x="2267" y="425"/>
                </a:cubicBezTo>
                <a:moveTo>
                  <a:pt x="2267" y="0"/>
                </a:moveTo>
                <a:cubicBezTo>
                  <a:pt x="3519" y="0"/>
                  <a:pt x="4535" y="1015"/>
                  <a:pt x="4535" y="2268"/>
                </a:cubicBezTo>
                <a:cubicBezTo>
                  <a:pt x="4535" y="3521"/>
                  <a:pt x="3519" y="4537"/>
                  <a:pt x="2267" y="4537"/>
                </a:cubicBezTo>
                <a:cubicBezTo>
                  <a:pt x="1015" y="4537"/>
                  <a:pt x="0" y="3521"/>
                  <a:pt x="0" y="2268"/>
                </a:cubicBezTo>
                <a:cubicBezTo>
                  <a:pt x="0" y="1015"/>
                  <a:pt x="1015" y="0"/>
                  <a:pt x="2267" y="0"/>
                </a:cubicBezTo>
                <a:close/>
              </a:path>
            </a:pathLst>
          </a:custGeom>
          <a:solidFill>
            <a:srgbClr val="D9D9D9">
              <a:alpha val="100000"/>
            </a:srgbClr>
          </a:solidFill>
          <a:ln w="1270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412" name="Oval 4"/>
          <p:cNvSpPr>
            <a:spLocks noChangeAspect="1" noChangeArrowheads="1"/>
          </p:cNvSpPr>
          <p:nvPr/>
        </p:nvSpPr>
        <p:spPr bwMode="auto">
          <a:xfrm>
            <a:off x="5654675" y="2122488"/>
            <a:ext cx="900113" cy="900113"/>
          </a:xfrm>
          <a:prstGeom prst="ellipse">
            <a:avLst/>
          </a:prstGeom>
          <a:solidFill>
            <a:schemeClr val="accent6"/>
          </a:solidFill>
          <a:ln w="12700">
            <a:noFill/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413" name="Oval 5"/>
          <p:cNvSpPr>
            <a:spLocks noChangeAspect="1" noChangeArrowheads="1"/>
          </p:cNvSpPr>
          <p:nvPr/>
        </p:nvSpPr>
        <p:spPr bwMode="auto">
          <a:xfrm>
            <a:off x="5654675" y="4802188"/>
            <a:ext cx="900113" cy="900113"/>
          </a:xfrm>
          <a:prstGeom prst="ellipse">
            <a:avLst/>
          </a:prstGeom>
          <a:solidFill>
            <a:schemeClr val="accent3"/>
          </a:solidFill>
          <a:ln w="12700">
            <a:noFill/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414" name="Oval 6"/>
          <p:cNvSpPr>
            <a:spLocks noChangeAspect="1"/>
          </p:cNvSpPr>
          <p:nvPr/>
        </p:nvSpPr>
        <p:spPr>
          <a:xfrm>
            <a:off x="4281488" y="3476625"/>
            <a:ext cx="900112" cy="900113"/>
          </a:xfrm>
          <a:prstGeom prst="ellipse">
            <a:avLst/>
          </a:prstGeom>
          <a:solidFill>
            <a:schemeClr val="accent2"/>
          </a:solidFill>
          <a:ln w="12700">
            <a:noFill/>
          </a:ln>
        </p:spPr>
        <p:txBody>
          <a:bodyPr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7415" name="Oval 7"/>
          <p:cNvSpPr>
            <a:spLocks noChangeAspect="1"/>
          </p:cNvSpPr>
          <p:nvPr/>
        </p:nvSpPr>
        <p:spPr>
          <a:xfrm>
            <a:off x="7038975" y="3476625"/>
            <a:ext cx="900113" cy="900113"/>
          </a:xfrm>
          <a:prstGeom prst="ellipse">
            <a:avLst/>
          </a:prstGeom>
          <a:solidFill>
            <a:schemeClr val="accent2"/>
          </a:solidFill>
          <a:ln w="12700">
            <a:noFill/>
          </a:ln>
        </p:spPr>
        <p:txBody>
          <a:bodyPr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7416" name="Rectangle 8"/>
          <p:cNvSpPr/>
          <p:nvPr/>
        </p:nvSpPr>
        <p:spPr>
          <a:xfrm>
            <a:off x="5765800" y="2387600"/>
            <a:ext cx="647700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裱型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7" name="Rectangle 9"/>
          <p:cNvSpPr/>
          <p:nvPr/>
        </p:nvSpPr>
        <p:spPr>
          <a:xfrm>
            <a:off x="7165975" y="3741738"/>
            <a:ext cx="647700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裱型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8" name="Rectangle 10"/>
          <p:cNvSpPr/>
          <p:nvPr/>
        </p:nvSpPr>
        <p:spPr>
          <a:xfrm>
            <a:off x="5773738" y="5067300"/>
            <a:ext cx="647700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裱型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9" name="Line 12"/>
          <p:cNvSpPr/>
          <p:nvPr/>
        </p:nvSpPr>
        <p:spPr>
          <a:xfrm rot="-5400000" flipH="1">
            <a:off x="3849688" y="3135313"/>
            <a:ext cx="360362" cy="360362"/>
          </a:xfrm>
          <a:prstGeom prst="line">
            <a:avLst/>
          </a:prstGeom>
          <a:ln w="19050" cap="rnd" cmpd="sng">
            <a:solidFill>
              <a:srgbClr val="ED7D31"/>
            </a:solidFill>
            <a:prstDash val="sysDot"/>
            <a:headEnd type="oval" w="med" len="med"/>
            <a:tailEnd type="oval" w="med" len="med"/>
          </a:ln>
        </p:spPr>
      </p:sp>
      <p:sp>
        <p:nvSpPr>
          <p:cNvPr id="17420" name="Line 13"/>
          <p:cNvSpPr/>
          <p:nvPr/>
        </p:nvSpPr>
        <p:spPr>
          <a:xfrm rot="10800000">
            <a:off x="7939088" y="4376738"/>
            <a:ext cx="358775" cy="360362"/>
          </a:xfrm>
          <a:prstGeom prst="line">
            <a:avLst/>
          </a:prstGeom>
          <a:ln w="19050" cap="rnd" cmpd="sng">
            <a:solidFill>
              <a:srgbClr val="404040"/>
            </a:solidFill>
            <a:prstDash val="sysDot"/>
            <a:headEnd type="oval" w="med" len="med"/>
            <a:tailEnd type="oval" w="med" len="med"/>
          </a:ln>
        </p:spPr>
      </p:sp>
      <p:sp>
        <p:nvSpPr>
          <p:cNvPr id="17421" name="Line 14"/>
          <p:cNvSpPr/>
          <p:nvPr/>
        </p:nvSpPr>
        <p:spPr>
          <a:xfrm rot="5400000">
            <a:off x="6996113" y="1655763"/>
            <a:ext cx="319087" cy="955675"/>
          </a:xfrm>
          <a:prstGeom prst="line">
            <a:avLst/>
          </a:prstGeom>
          <a:ln w="19050" cap="rnd" cmpd="sng">
            <a:solidFill>
              <a:srgbClr val="ED7D31"/>
            </a:solidFill>
            <a:prstDash val="sysDot"/>
            <a:headEnd type="oval" w="med" len="med"/>
            <a:tailEnd type="oval" w="med" len="med"/>
          </a:ln>
        </p:spPr>
      </p:sp>
      <p:sp>
        <p:nvSpPr>
          <p:cNvPr id="17422" name="Line 15"/>
          <p:cNvSpPr/>
          <p:nvPr/>
        </p:nvSpPr>
        <p:spPr>
          <a:xfrm rot="5400000">
            <a:off x="5294313" y="5761038"/>
            <a:ext cx="358775" cy="360362"/>
          </a:xfrm>
          <a:prstGeom prst="line">
            <a:avLst/>
          </a:prstGeom>
          <a:ln w="19050" cap="rnd" cmpd="sng">
            <a:solidFill>
              <a:srgbClr val="404040"/>
            </a:solidFill>
            <a:prstDash val="sysDot"/>
            <a:headEnd type="oval" w="med" len="med"/>
            <a:tailEnd type="oval" w="med" len="med"/>
          </a:ln>
        </p:spPr>
      </p:sp>
      <p:grpSp>
        <p:nvGrpSpPr>
          <p:cNvPr id="17423" name="Group 16"/>
          <p:cNvGrpSpPr/>
          <p:nvPr/>
        </p:nvGrpSpPr>
        <p:grpSpPr>
          <a:xfrm>
            <a:off x="8031163" y="1563688"/>
            <a:ext cx="2490787" cy="2632075"/>
            <a:chOff x="4717" y="1001"/>
            <a:chExt cx="1569" cy="1658"/>
          </a:xfrm>
        </p:grpSpPr>
        <p:sp>
          <p:nvSpPr>
            <p:cNvPr id="17434" name="Rectangle 17"/>
            <p:cNvSpPr/>
            <p:nvPr/>
          </p:nvSpPr>
          <p:spPr>
            <a:xfrm>
              <a:off x="4717" y="1001"/>
              <a:ext cx="1062" cy="2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zh-CN" sz="1600" b="1" dirty="0">
                  <a:latin typeface="Times New Roman" panose="02020603050405020304" pitchFamily="18" charset="0"/>
                </a:rPr>
                <a:t>（二）注意事项</a:t>
              </a:r>
              <a:endParaRPr lang="zh-CN" altLang="zh-CN" sz="16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17435" name="Rectangle 18"/>
            <p:cNvSpPr/>
            <p:nvPr/>
          </p:nvSpPr>
          <p:spPr>
            <a:xfrm>
              <a:off x="4717" y="1227"/>
              <a:ext cx="1569" cy="14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150000"/>
                </a:lnSpc>
              </a:pPr>
              <a:r>
                <a:rPr lang="en-US" altLang="zh-CN" sz="1200" dirty="0">
                  <a:latin typeface="Times New Roman" panose="02020603050405020304" pitchFamily="18" charset="0"/>
                </a:rPr>
                <a:t>1.</a:t>
              </a:r>
              <a:r>
                <a:rPr lang="zh-CN" altLang="zh-CN" sz="1200" dirty="0">
                  <a:latin typeface="Times New Roman" panose="02020603050405020304" pitchFamily="18" charset="0"/>
                </a:rPr>
                <a:t>双手配合要默契，动作要灵活，只有这样才能挤出自然美观的花纹。</a:t>
              </a:r>
              <a:endParaRPr lang="zh-CN" altLang="zh-CN" sz="1200" dirty="0">
                <a:latin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200" dirty="0">
                  <a:latin typeface="Times New Roman" panose="02020603050405020304" pitchFamily="18" charset="0"/>
                </a:rPr>
                <a:t>2.</a:t>
              </a:r>
              <a:r>
                <a:rPr lang="zh-CN" altLang="zh-CN" sz="1200" dirty="0">
                  <a:latin typeface="Times New Roman" panose="02020603050405020304" pitchFamily="18" charset="0"/>
                </a:rPr>
                <a:t>用力要均匀，装入的物料要软硬适中，捏住口袋上部的右手虎口要紧。</a:t>
              </a:r>
              <a:endParaRPr lang="zh-CN" altLang="zh-CN" sz="1200" dirty="0">
                <a:latin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200" dirty="0">
                  <a:latin typeface="Times New Roman" panose="02020603050405020304" pitchFamily="18" charset="0"/>
                </a:rPr>
                <a:t>3.</a:t>
              </a:r>
              <a:r>
                <a:rPr lang="zh-CN" altLang="zh-CN" sz="1200" dirty="0">
                  <a:latin typeface="Times New Roman" panose="02020603050405020304" pitchFamily="18" charset="0"/>
                </a:rPr>
                <a:t>要有正确的操作姿式。</a:t>
              </a:r>
              <a:endParaRPr lang="zh-CN" altLang="zh-CN" sz="1200" dirty="0">
                <a:latin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200" dirty="0">
                  <a:latin typeface="Times New Roman" panose="02020603050405020304" pitchFamily="18" charset="0"/>
                </a:rPr>
                <a:t>4</a:t>
              </a:r>
              <a:r>
                <a:rPr lang="zh-CN" altLang="zh-CN" sz="1200" dirty="0">
                  <a:latin typeface="Times New Roman" panose="02020603050405020304" pitchFamily="18" charset="0"/>
                </a:rPr>
                <a:t>图案纹路要清晰，线条要流畅，大小要均匀，薄厚一致。</a:t>
              </a:r>
              <a:endParaRPr lang="zh-CN" altLang="zh-CN" sz="120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7424" name="Group 25"/>
          <p:cNvGrpSpPr/>
          <p:nvPr/>
        </p:nvGrpSpPr>
        <p:grpSpPr>
          <a:xfrm>
            <a:off x="655638" y="1514475"/>
            <a:ext cx="3068637" cy="4605338"/>
            <a:chOff x="1294" y="1171"/>
            <a:chExt cx="1568" cy="2901"/>
          </a:xfrm>
        </p:grpSpPr>
        <p:sp>
          <p:nvSpPr>
            <p:cNvPr id="17432" name="Rectangle 26"/>
            <p:cNvSpPr/>
            <p:nvPr/>
          </p:nvSpPr>
          <p:spPr>
            <a:xfrm>
              <a:off x="1294" y="1171"/>
              <a:ext cx="1471" cy="2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zh-CN" sz="1600" b="1" dirty="0">
                  <a:latin typeface="Times New Roman" panose="02020603050405020304" pitchFamily="18" charset="0"/>
                </a:rPr>
                <a:t>（一）裱的方法</a:t>
              </a:r>
              <a:endParaRPr lang="zh-CN" altLang="zh-CN" sz="16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17433" name="Rectangle 27"/>
            <p:cNvSpPr/>
            <p:nvPr/>
          </p:nvSpPr>
          <p:spPr>
            <a:xfrm>
              <a:off x="1294" y="1397"/>
              <a:ext cx="1568" cy="26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150000"/>
                </a:lnSpc>
              </a:pPr>
              <a:r>
                <a:rPr lang="en-US" altLang="zh-CN" sz="1200" dirty="0">
                  <a:latin typeface="Times New Roman" panose="02020603050405020304" pitchFamily="18" charset="0"/>
                </a:rPr>
                <a:t>        </a:t>
              </a:r>
              <a:r>
                <a:rPr lang="zh-CN" altLang="zh-CN" sz="1200" dirty="0">
                  <a:latin typeface="Times New Roman" panose="02020603050405020304" pitchFamily="18" charset="0"/>
                </a:rPr>
                <a:t>裱型又称挤，是对西点制品进行美化，再加工的过程。通过这一过程增加制品的风味特点，以达到美化外观，丰富品种的目的。</a:t>
              </a:r>
              <a:endParaRPr lang="zh-CN" altLang="zh-CN" sz="1200" dirty="0">
                <a:latin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200" dirty="0">
                  <a:latin typeface="Times New Roman" panose="02020603050405020304" pitchFamily="18" charset="0"/>
                </a:rPr>
                <a:t> </a:t>
              </a:r>
              <a:r>
                <a:rPr lang="zh-CN" altLang="zh-CN" sz="1200" dirty="0">
                  <a:latin typeface="Times New Roman" panose="02020603050405020304" pitchFamily="18" charset="0"/>
                </a:rPr>
                <a:t>挤有两种手法：</a:t>
              </a:r>
              <a:endParaRPr lang="zh-CN" altLang="zh-CN" sz="1200" dirty="0">
                <a:latin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200" dirty="0">
                  <a:latin typeface="Times New Roman" panose="02020603050405020304" pitchFamily="18" charset="0"/>
                </a:rPr>
                <a:t>1.</a:t>
              </a:r>
              <a:r>
                <a:rPr lang="zh-CN" altLang="zh-CN" sz="1200" dirty="0">
                  <a:latin typeface="Times New Roman" panose="02020603050405020304" pitchFamily="18" charset="0"/>
                </a:rPr>
                <a:t>布袋挤法。先将布袋装入裱花嘴，用左手虎口抵住挤花袋的中间，翻开内侧，用右手将所需原料装入袋中，切忌不要装的过满，装半袋为宜。材料装好后，即将口袋翻回原状，同时把口袋卷紧，挤出空气，使挤花袋结实硬挺。</a:t>
              </a:r>
              <a:endParaRPr lang="zh-CN" altLang="zh-CN" sz="1200" dirty="0">
                <a:latin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200" dirty="0">
                  <a:latin typeface="Times New Roman" panose="02020603050405020304" pitchFamily="18" charset="0"/>
                </a:rPr>
                <a:t>2.</a:t>
              </a:r>
              <a:r>
                <a:rPr lang="zh-CN" altLang="zh-CN" sz="1200" dirty="0">
                  <a:latin typeface="Times New Roman" panose="02020603050405020304" pitchFamily="18" charset="0"/>
                </a:rPr>
                <a:t>纸卷挤法。将纸剪成三角形，卷成一头小、一头大的喇叭型圆锥筒，然后装入原料，用右手的拇指、食指和中指攒住纸卷的上口用力挤出。</a:t>
              </a:r>
              <a:endParaRPr lang="zh-CN" altLang="zh-CN" sz="120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17425" name="Rectangle 8"/>
          <p:cNvSpPr/>
          <p:nvPr/>
        </p:nvSpPr>
        <p:spPr>
          <a:xfrm>
            <a:off x="4408488" y="3748088"/>
            <a:ext cx="64770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裱型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426" name="组合 6"/>
          <p:cNvGrpSpPr/>
          <p:nvPr/>
        </p:nvGrpSpPr>
        <p:grpSpPr>
          <a:xfrm>
            <a:off x="9774238" y="314325"/>
            <a:ext cx="2174875" cy="2592388"/>
            <a:chOff x="9774238" y="314325"/>
            <a:chExt cx="2174875" cy="2592388"/>
          </a:xfrm>
        </p:grpSpPr>
        <p:sp>
          <p:nvSpPr>
            <p:cNvPr id="23" name="椭圆 22"/>
            <p:cNvSpPr/>
            <p:nvPr/>
          </p:nvSpPr>
          <p:spPr>
            <a:xfrm>
              <a:off x="9774238" y="314325"/>
              <a:ext cx="1697037" cy="1695450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9783763" y="500063"/>
              <a:ext cx="1397000" cy="1397000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11233150" y="1527175"/>
              <a:ext cx="715963" cy="715963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9809163" y="889000"/>
              <a:ext cx="715962" cy="715963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10922000" y="2190750"/>
              <a:ext cx="715963" cy="715963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思考题：</a:t>
            </a:r>
            <a:endParaRPr kumimoji="0" lang="zh-CN" altLang="zh-CN" sz="4400" b="0" i="0" u="none" strike="noStrike" kern="120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8435" name="AutoShape 6"/>
          <p:cNvSpPr/>
          <p:nvPr/>
        </p:nvSpPr>
        <p:spPr>
          <a:xfrm>
            <a:off x="1052513" y="1851025"/>
            <a:ext cx="9869487" cy="3600450"/>
          </a:xfrm>
          <a:prstGeom prst="roundRect">
            <a:avLst>
              <a:gd name="adj" fmla="val 3407"/>
            </a:avLst>
          </a:prstGeom>
          <a:noFill/>
          <a:ln w="12700">
            <a:noFill/>
          </a:ln>
        </p:spPr>
        <p:txBody>
          <a:bodyPr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8436" name="Rectangle 8"/>
          <p:cNvSpPr/>
          <p:nvPr/>
        </p:nvSpPr>
        <p:spPr>
          <a:xfrm>
            <a:off x="1233488" y="2009775"/>
            <a:ext cx="9488487" cy="330835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8437" name="矩形 24"/>
          <p:cNvSpPr/>
          <p:nvPr/>
        </p:nvSpPr>
        <p:spPr>
          <a:xfrm>
            <a:off x="1651000" y="2311400"/>
            <a:ext cx="6096000" cy="23447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</a:rPr>
              <a:t>1.</a:t>
            </a:r>
            <a:r>
              <a:rPr lang="zh-CN" altLang="zh-CN" sz="2000" dirty="0">
                <a:latin typeface="Times New Roman" panose="02020603050405020304" pitchFamily="18" charset="0"/>
              </a:rPr>
              <a:t>西式面点中常用的基本操作手法有哪些</a:t>
            </a:r>
            <a:r>
              <a:rPr lang="en-US" altLang="zh-CN" sz="2000" dirty="0">
                <a:latin typeface="Times New Roman" panose="02020603050405020304" pitchFamily="18" charset="0"/>
              </a:rPr>
              <a:t>?</a:t>
            </a:r>
            <a:endParaRPr lang="zh-CN" altLang="zh-CN" sz="2000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</a:rPr>
              <a:t>2.</a:t>
            </a:r>
            <a:r>
              <a:rPr lang="zh-CN" altLang="zh-CN" sz="2000" dirty="0">
                <a:latin typeface="Times New Roman" panose="02020603050405020304" pitchFamily="18" charset="0"/>
              </a:rPr>
              <a:t>搓的方法及注意事项</a:t>
            </a:r>
            <a:r>
              <a:rPr lang="en-US" altLang="zh-CN" sz="2000" dirty="0">
                <a:latin typeface="Times New Roman" panose="02020603050405020304" pitchFamily="18" charset="0"/>
              </a:rPr>
              <a:t>?</a:t>
            </a:r>
            <a:endParaRPr lang="zh-CN" altLang="zh-CN" sz="2000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</a:rPr>
              <a:t>3.</a:t>
            </a:r>
            <a:r>
              <a:rPr lang="zh-CN" altLang="zh-CN" sz="2000" dirty="0">
                <a:latin typeface="Times New Roman" panose="02020603050405020304" pitchFamily="18" charset="0"/>
              </a:rPr>
              <a:t>抹的方法及注意事项</a:t>
            </a:r>
            <a:r>
              <a:rPr lang="en-US" altLang="zh-CN" sz="2000" dirty="0">
                <a:latin typeface="Times New Roman" panose="02020603050405020304" pitchFamily="18" charset="0"/>
              </a:rPr>
              <a:t>?</a:t>
            </a:r>
            <a:endParaRPr lang="zh-CN" altLang="zh-CN" sz="2000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</a:rPr>
              <a:t>4.</a:t>
            </a:r>
            <a:r>
              <a:rPr lang="zh-CN" altLang="zh-CN" sz="2000" dirty="0">
                <a:latin typeface="Times New Roman" panose="02020603050405020304" pitchFamily="18" charset="0"/>
              </a:rPr>
              <a:t>裱型的方法及注意事项</a:t>
            </a:r>
            <a:r>
              <a:rPr lang="en-US" altLang="zh-CN" sz="2000" dirty="0">
                <a:latin typeface="Times New Roman" panose="02020603050405020304" pitchFamily="18" charset="0"/>
              </a:rPr>
              <a:t>?</a:t>
            </a:r>
            <a:endParaRPr lang="zh-CN" altLang="zh-CN" sz="2000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</a:rPr>
              <a:t> </a:t>
            </a:r>
            <a:endParaRPr lang="zh-CN" altLang="en-US" sz="2000" dirty="0">
              <a:latin typeface="Times New Roman" panose="02020603050405020304" pitchFamily="18" charset="0"/>
            </a:endParaRPr>
          </a:p>
        </p:txBody>
      </p:sp>
      <p:grpSp>
        <p:nvGrpSpPr>
          <p:cNvPr id="18438" name="组合 6"/>
          <p:cNvGrpSpPr/>
          <p:nvPr/>
        </p:nvGrpSpPr>
        <p:grpSpPr>
          <a:xfrm>
            <a:off x="9774238" y="314325"/>
            <a:ext cx="2174875" cy="2592388"/>
            <a:chOff x="9774238" y="314325"/>
            <a:chExt cx="2174875" cy="2592388"/>
          </a:xfrm>
        </p:grpSpPr>
        <p:sp>
          <p:nvSpPr>
            <p:cNvPr id="7" name="椭圆 6"/>
            <p:cNvSpPr/>
            <p:nvPr/>
          </p:nvSpPr>
          <p:spPr>
            <a:xfrm>
              <a:off x="9774238" y="314325"/>
              <a:ext cx="1697037" cy="1695450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9783763" y="500063"/>
              <a:ext cx="1397000" cy="1397000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11233150" y="1527175"/>
              <a:ext cx="715963" cy="715963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9809163" y="889000"/>
              <a:ext cx="715962" cy="715963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10922000" y="2190750"/>
              <a:ext cx="715963" cy="715963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9458" name="组合 15"/>
          <p:cNvGrpSpPr/>
          <p:nvPr/>
        </p:nvGrpSpPr>
        <p:grpSpPr>
          <a:xfrm>
            <a:off x="9774238" y="314325"/>
            <a:ext cx="2174875" cy="2592388"/>
            <a:chOff x="9774238" y="314325"/>
            <a:chExt cx="2174875" cy="2592388"/>
          </a:xfrm>
        </p:grpSpPr>
        <p:sp>
          <p:nvSpPr>
            <p:cNvPr id="11" name="椭圆 10"/>
            <p:cNvSpPr/>
            <p:nvPr/>
          </p:nvSpPr>
          <p:spPr>
            <a:xfrm>
              <a:off x="9774238" y="314325"/>
              <a:ext cx="1697037" cy="1695450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9783763" y="500063"/>
              <a:ext cx="1397000" cy="1397000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11233150" y="1527175"/>
              <a:ext cx="715963" cy="715963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9809163" y="889000"/>
              <a:ext cx="715962" cy="715963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0922000" y="2190750"/>
              <a:ext cx="715963" cy="715963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2933700" y="2662238"/>
            <a:ext cx="4699000" cy="1447800"/>
          </a:xfrm>
          <a:prstGeom prst="rect">
            <a:avLst/>
          </a:prstGeom>
          <a:effectLst>
            <a:outerShdw blurRad="50800" dist="76200" dir="18900000" algn="bl" rotWithShape="0">
              <a:prstClr val="black">
                <a:alpha val="16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PangMenZhengDao" charset="-122"/>
              </a:rPr>
              <a:t>谢谢观看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ags/tag1.xml><?xml version="1.0" encoding="utf-8"?>
<p:tagLst xmlns:p="http://schemas.openxmlformats.org/presentationml/2006/main">
  <p:tag name="COMMONDATA" val="eyJoZGlkIjoiNjYzMDIzMTM4NjRkNDgwNjFiMjIwMmVlN2RjOTIzZDQ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1345</Words>
  <Application>WPS 演示</Application>
  <PresentationFormat>自定义</PresentationFormat>
  <Paragraphs>171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9" baseType="lpstr">
      <vt:lpstr>Arial</vt:lpstr>
      <vt:lpstr>宋体</vt:lpstr>
      <vt:lpstr>Wingdings</vt:lpstr>
      <vt:lpstr>Times New Roman</vt:lpstr>
      <vt:lpstr>Calibri</vt:lpstr>
      <vt:lpstr>微软雅黑</vt:lpstr>
      <vt:lpstr>Arial Black</vt:lpstr>
      <vt:lpstr>黑体</vt:lpstr>
      <vt:lpstr>PangMenZhengDao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kylin</dc:creator>
  <cp:lastModifiedBy>Amanda_Y</cp:lastModifiedBy>
  <cp:revision>34</cp:revision>
  <dcterms:created xsi:type="dcterms:W3CDTF">2021-12-02T07:46:23Z</dcterms:created>
  <dcterms:modified xsi:type="dcterms:W3CDTF">2022-06-15T11:01:25Z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657B3EF281E14DDD91E19CC1BF56521F</vt:lpwstr>
  </property>
  <property fmtid="{D5CDD505-2E9C-101B-9397-08002B2CF9AE}" pid="3" name="KSOProductBuildVer">
    <vt:lpwstr>2052-11.1.0.11744</vt:lpwstr>
  </property>
</Properties>
</file>