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5" r:id="rId20"/>
  </p:sldIdLst>
  <p:sldSz cx="12192000" cy="6858000"/>
  <p:notesSz cx="6858000" cy="9144000"/>
  <p:custDataLst>
    <p:tags r:id="rId26"/>
  </p:custDataLst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28282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6429"/>
  </p:normalViewPr>
  <p:slideViewPr>
    <p:cSldViewPr snapToGrid="0" showGuides="1">
      <p:cViewPr varScale="1">
        <p:scale>
          <a:sx n="110" d="100"/>
          <a:sy n="110" d="100"/>
        </p:scale>
        <p:origin x="-54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EC1CF-6DA5-4034-9320-D5E6CBA5526F}" type="doc">
      <dgm:prSet loTypeId="urn:microsoft.com/office/officeart/2005/8/layout/target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99462401-10C1-48E2-BAAF-653F57BF0F6C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原盐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ED48F02-61FA-4D8E-B774-ADEC53CC985F}" cxnId="{4BCC90F9-DBE3-4B6B-A7B8-701496E2AFA7}" type="parTrans">
      <dgm:prSet/>
      <dgm:spPr/>
      <dgm:t>
        <a:bodyPr/>
        <a:lstStyle/>
        <a:p>
          <a:endParaRPr lang="zh-CN" altLang="en-US"/>
        </a:p>
      </dgm:t>
    </dgm:pt>
    <dgm:pt modelId="{96EA6A57-0DF1-46F4-98E3-73211B9E335B}" cxnId="{4BCC90F9-DBE3-4B6B-A7B8-701496E2AFA7}" type="sibTrans">
      <dgm:prSet/>
      <dgm:spPr/>
      <dgm:t>
        <a:bodyPr/>
        <a:lstStyle/>
        <a:p>
          <a:endParaRPr lang="zh-CN" altLang="en-US"/>
        </a:p>
      </dgm:t>
    </dgm:pt>
    <dgm:pt modelId="{39A2BE6C-4685-4DD6-9539-B380A518BB33}">
      <dgm:prSet phldrT="[文本]"/>
      <dgm:spPr/>
      <dgm:t>
        <a:bodyPr/>
        <a:lstStyle/>
        <a:p>
          <a:r>
            <a:rPr lang="zh-CN" dirty="0" smtClean="0"/>
            <a:t>利用自然条件晒制，结构紧密，色泽灰白，纯度约为</a:t>
          </a:r>
          <a:r>
            <a:rPr lang="en-US" dirty="0" smtClean="0"/>
            <a:t>94%</a:t>
          </a:r>
          <a:r>
            <a:rPr lang="zh-CN" dirty="0" smtClean="0"/>
            <a:t>的颗粒，此盐多用于腌制咸菜和鱼、肉等。</a:t>
          </a:r>
          <a:endParaRPr lang="zh-CN" altLang="en-US" dirty="0"/>
        </a:p>
      </dgm:t>
    </dgm:pt>
    <dgm:pt modelId="{1F090546-C434-4AB3-8151-92EB86BB4436}" cxnId="{FC4CE9C3-6119-4071-B6CF-94623431ED56}" type="parTrans">
      <dgm:prSet/>
      <dgm:spPr/>
      <dgm:t>
        <a:bodyPr/>
        <a:lstStyle/>
        <a:p>
          <a:endParaRPr lang="zh-CN" altLang="en-US"/>
        </a:p>
      </dgm:t>
    </dgm:pt>
    <dgm:pt modelId="{614251A5-E30E-49A5-9B94-2AA7B89FC14B}" cxnId="{FC4CE9C3-6119-4071-B6CF-94623431ED56}" type="sibTrans">
      <dgm:prSet/>
      <dgm:spPr/>
      <dgm:t>
        <a:bodyPr/>
        <a:lstStyle/>
        <a:p>
          <a:endParaRPr lang="zh-CN" altLang="en-US"/>
        </a:p>
      </dgm:t>
    </dgm:pt>
    <dgm:pt modelId="{635A4010-1C32-42FE-AB3B-70C77805434D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精盐</a:t>
          </a:r>
          <a:endParaRPr lang="zh-CN" altLang="en-US" sz="32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32270AD-76E9-42E9-8C96-C3E5F3B6110A}" cxnId="{98095018-0A72-4793-8ADA-6B8F2B40BB68}" type="parTrans">
      <dgm:prSet/>
      <dgm:spPr/>
      <dgm:t>
        <a:bodyPr/>
        <a:lstStyle/>
        <a:p>
          <a:endParaRPr lang="zh-CN" altLang="en-US"/>
        </a:p>
      </dgm:t>
    </dgm:pt>
    <dgm:pt modelId="{CE594D91-4B7F-4404-98F8-BBEADA812390}" cxnId="{98095018-0A72-4793-8ADA-6B8F2B40BB68}" type="sibTrans">
      <dgm:prSet/>
      <dgm:spPr/>
      <dgm:t>
        <a:bodyPr/>
        <a:lstStyle/>
        <a:p>
          <a:endParaRPr lang="zh-CN" altLang="en-US"/>
        </a:p>
      </dgm:t>
    </dgm:pt>
    <dgm:pt modelId="{4900F688-1F29-4463-B0BA-A63806B003B6}">
      <dgm:prSet phldrT="[文本]"/>
      <dgm:spPr/>
      <dgm:t>
        <a:bodyPr/>
        <a:lstStyle/>
        <a:p>
          <a:r>
            <a:rPr lang="zh-CN" dirty="0" smtClean="0"/>
            <a:t>以原盐为原料，采用化盐卤水净化，真空蒸发、脱水、干燥等工艺，色洁白，呈粉末状，氯化钠含量在</a:t>
          </a:r>
          <a:r>
            <a:rPr lang="en-US" dirty="0" smtClean="0"/>
            <a:t>99.6%</a:t>
          </a:r>
          <a:r>
            <a:rPr lang="zh-CN" dirty="0" smtClean="0"/>
            <a:t>以上，适合于烹饪调味。 </a:t>
          </a:r>
          <a:endParaRPr lang="zh-CN" altLang="en-US" dirty="0"/>
        </a:p>
      </dgm:t>
    </dgm:pt>
    <dgm:pt modelId="{02062014-3000-450F-9287-4DF767CDAE73}" cxnId="{958C1CF7-171B-4DE5-BF84-C05F76D371F1}" type="parTrans">
      <dgm:prSet/>
      <dgm:spPr/>
      <dgm:t>
        <a:bodyPr/>
        <a:lstStyle/>
        <a:p>
          <a:endParaRPr lang="zh-CN" altLang="en-US"/>
        </a:p>
      </dgm:t>
    </dgm:pt>
    <dgm:pt modelId="{C336AECD-2D7E-46A4-A8CE-8C2CB719C147}" cxnId="{958C1CF7-171B-4DE5-BF84-C05F76D371F1}" type="sibTrans">
      <dgm:prSet/>
      <dgm:spPr/>
      <dgm:t>
        <a:bodyPr/>
        <a:lstStyle/>
        <a:p>
          <a:endParaRPr lang="zh-CN" altLang="en-US"/>
        </a:p>
      </dgm:t>
    </dgm:pt>
    <dgm:pt modelId="{E064B6C7-0FDA-4099-B350-65A40D296F34}">
      <dgm:prSet phldrT="[文本]"/>
      <dgm:spPr/>
      <dgm:t>
        <a:bodyPr/>
        <a:lstStyle/>
        <a:p>
          <a:r>
            <a:rPr lang="zh-CN" dirty="0" smtClean="0"/>
            <a:t>普通食盐中，钠含量高，钾含量低，易引起膳食钠、钾的不平衡，而导致高血压的发生。低钠盐的钠、钾比例合理，能降低血中胆固醇，适于高血压和心血管疾病患者食用。</a:t>
          </a:r>
          <a:endParaRPr lang="zh-CN" altLang="en-US" dirty="0"/>
        </a:p>
      </dgm:t>
    </dgm:pt>
    <dgm:pt modelId="{DDC44D24-D81E-471A-AF0A-C67F88315A31}" cxnId="{D9A642DA-F95B-45D3-AFE6-1DFD69A124FC}" type="parTrans">
      <dgm:prSet/>
      <dgm:spPr/>
      <dgm:t>
        <a:bodyPr/>
        <a:lstStyle/>
        <a:p>
          <a:endParaRPr lang="zh-CN" altLang="en-US"/>
        </a:p>
      </dgm:t>
    </dgm:pt>
    <dgm:pt modelId="{9230BC43-050D-49E7-9097-D0984437D587}" cxnId="{D9A642DA-F95B-45D3-AFE6-1DFD69A124FC}" type="sibTrans">
      <dgm:prSet/>
      <dgm:spPr/>
      <dgm:t>
        <a:bodyPr/>
        <a:lstStyle/>
        <a:p>
          <a:endParaRPr lang="zh-CN" altLang="en-US"/>
        </a:p>
      </dgm:t>
    </dgm:pt>
    <dgm:pt modelId="{1E0EABFA-1A87-413F-84B4-5CBCF99B107C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低钠盐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8F5C81C-335D-4384-9D56-5ADF76937A0B}" cxnId="{F41BE963-D7E2-4718-B3F1-2238ED17F093}" type="sibTrans">
      <dgm:prSet/>
      <dgm:spPr/>
      <dgm:t>
        <a:bodyPr/>
        <a:lstStyle/>
        <a:p>
          <a:endParaRPr lang="zh-CN" altLang="en-US"/>
        </a:p>
      </dgm:t>
    </dgm:pt>
    <dgm:pt modelId="{4D7ACF4B-94B8-4E74-B5F8-5D252B42566E}" cxnId="{F41BE963-D7E2-4718-B3F1-2238ED17F093}" type="parTrans">
      <dgm:prSet/>
      <dgm:spPr/>
      <dgm:t>
        <a:bodyPr/>
        <a:lstStyle/>
        <a:p>
          <a:endParaRPr lang="zh-CN" altLang="en-US"/>
        </a:p>
      </dgm:t>
    </dgm:pt>
    <dgm:pt modelId="{290033F2-B997-463E-B83E-7688C078CDCB}" type="pres">
      <dgm:prSet presAssocID="{574EC1CF-6DA5-4034-9320-D5E6CBA552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30E919-CD7F-4B14-A752-B3321C27B987}" type="pres">
      <dgm:prSet presAssocID="{99462401-10C1-48E2-BAAF-653F57BF0F6C}" presName="circle1" presStyleLbl="node1" presStyleIdx="0" presStyleCnt="3"/>
      <dgm:spPr/>
      <dgm:t>
        <a:bodyPr/>
        <a:lstStyle/>
        <a:p>
          <a:endParaRPr lang="zh-CN" altLang="en-US"/>
        </a:p>
      </dgm:t>
    </dgm:pt>
    <dgm:pt modelId="{6AEFA9C9-5463-411C-B4A7-707795EADD5D}" type="pres">
      <dgm:prSet presAssocID="{99462401-10C1-48E2-BAAF-653F57BF0F6C}" presName="space" presStyleCnt="0"/>
      <dgm:spPr/>
      <dgm:t>
        <a:bodyPr/>
        <a:lstStyle/>
        <a:p>
          <a:endParaRPr lang="zh-CN" altLang="en-US"/>
        </a:p>
      </dgm:t>
    </dgm:pt>
    <dgm:pt modelId="{45DF6DA3-71C9-474C-8015-AB50EE85CDC6}" type="pres">
      <dgm:prSet presAssocID="{99462401-10C1-48E2-BAAF-653F57BF0F6C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0D7DF8DA-6C08-4EDE-A360-E5FCE9EC68EE}" type="pres">
      <dgm:prSet presAssocID="{635A4010-1C32-42FE-AB3B-70C77805434D}" presName="vertSpace2" presStyleLbl="node1" presStyleIdx="0" presStyleCnt="3"/>
      <dgm:spPr/>
      <dgm:t>
        <a:bodyPr/>
        <a:lstStyle/>
        <a:p>
          <a:endParaRPr lang="zh-CN" altLang="en-US"/>
        </a:p>
      </dgm:t>
    </dgm:pt>
    <dgm:pt modelId="{9E7AB0B8-5CEC-4935-A7A6-47E0F4D3B965}" type="pres">
      <dgm:prSet presAssocID="{635A4010-1C32-42FE-AB3B-70C77805434D}" presName="circle2" presStyleLbl="node1" presStyleIdx="1" presStyleCnt="3"/>
      <dgm:spPr/>
      <dgm:t>
        <a:bodyPr/>
        <a:lstStyle/>
        <a:p>
          <a:endParaRPr lang="zh-CN" altLang="en-US"/>
        </a:p>
      </dgm:t>
    </dgm:pt>
    <dgm:pt modelId="{05869D26-AD2D-4032-B1CB-E2A878F7500E}" type="pres">
      <dgm:prSet presAssocID="{635A4010-1C32-42FE-AB3B-70C77805434D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17510D12-4421-4DA9-ABE2-59964E508D1A}" type="pres">
      <dgm:prSet presAssocID="{1E0EABFA-1A87-413F-84B4-5CBCF99B107C}" presName="vertSpace3" presStyleLbl="node1" presStyleIdx="1" presStyleCnt="3"/>
      <dgm:spPr/>
      <dgm:t>
        <a:bodyPr/>
        <a:lstStyle/>
        <a:p>
          <a:endParaRPr lang="zh-CN" altLang="en-US"/>
        </a:p>
      </dgm:t>
    </dgm:pt>
    <dgm:pt modelId="{C69D8ABD-D927-49DC-81AA-DD1FD10B1A9E}" type="pres">
      <dgm:prSet presAssocID="{1E0EABFA-1A87-413F-84B4-5CBCF99B107C}" presName="circle3" presStyleLbl="node1" presStyleIdx="2" presStyleCnt="3"/>
      <dgm:spPr/>
      <dgm:t>
        <a:bodyPr/>
        <a:lstStyle/>
        <a:p>
          <a:endParaRPr lang="zh-CN" altLang="en-US"/>
        </a:p>
      </dgm:t>
    </dgm:pt>
    <dgm:pt modelId="{9B45A48B-0C0A-4EAD-AD60-49E8E64EAACC}" type="pres">
      <dgm:prSet presAssocID="{1E0EABFA-1A87-413F-84B4-5CBCF99B107C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E0EE3B79-5629-4E24-AD80-B9042BB3D4A5}" type="pres">
      <dgm:prSet presAssocID="{99462401-10C1-48E2-BAAF-653F57BF0F6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6A749-E3C0-49C8-97BC-8211051A9E4E}" type="pres">
      <dgm:prSet presAssocID="{99462401-10C1-48E2-BAAF-653F57BF0F6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DA55AB-AAC8-4A76-BCBD-96FCF0720D3E}" type="pres">
      <dgm:prSet presAssocID="{635A4010-1C32-42FE-AB3B-70C77805434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834AF1-05F2-4322-8709-16C601676D44}" type="pres">
      <dgm:prSet presAssocID="{635A4010-1C32-42FE-AB3B-70C77805434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0FB299-F835-4C7A-8FBC-28E83845E2EC}" type="pres">
      <dgm:prSet presAssocID="{1E0EABFA-1A87-413F-84B4-5CBCF99B107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8DC94-DADC-4F76-BF0D-E68CA135EBDF}" type="pres">
      <dgm:prSet presAssocID="{1E0EABFA-1A87-413F-84B4-5CBCF99B107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CC90F9-DBE3-4B6B-A7B8-701496E2AFA7}" srcId="{574EC1CF-6DA5-4034-9320-D5E6CBA5526F}" destId="{99462401-10C1-48E2-BAAF-653F57BF0F6C}" srcOrd="0" destOrd="0" parTransId="{7ED48F02-61FA-4D8E-B774-ADEC53CC985F}" sibTransId="{96EA6A57-0DF1-46F4-98E3-73211B9E335B}"/>
    <dgm:cxn modelId="{00A49A3C-9855-477C-8C47-CCE21A4C60F8}" type="presOf" srcId="{1E0EABFA-1A87-413F-84B4-5CBCF99B107C}" destId="{E60FB299-F835-4C7A-8FBC-28E83845E2EC}" srcOrd="1" destOrd="0" presId="urn:microsoft.com/office/officeart/2005/8/layout/target3"/>
    <dgm:cxn modelId="{0DD4D38D-0C9C-4912-BB91-8AB853DFC06B}" type="presOf" srcId="{4900F688-1F29-4463-B0BA-A63806B003B6}" destId="{19834AF1-05F2-4322-8709-16C601676D44}" srcOrd="0" destOrd="0" presId="urn:microsoft.com/office/officeart/2005/8/layout/target3"/>
    <dgm:cxn modelId="{84E5B42E-99F9-46E4-AFA2-72CD564A2965}" type="presOf" srcId="{E064B6C7-0FDA-4099-B350-65A40D296F34}" destId="{9528DC94-DADC-4F76-BF0D-E68CA135EBDF}" srcOrd="0" destOrd="0" presId="urn:microsoft.com/office/officeart/2005/8/layout/target3"/>
    <dgm:cxn modelId="{B8340AFB-938B-43A5-A9E1-25ABAD12C52E}" type="presOf" srcId="{99462401-10C1-48E2-BAAF-653F57BF0F6C}" destId="{E0EE3B79-5629-4E24-AD80-B9042BB3D4A5}" srcOrd="1" destOrd="0" presId="urn:microsoft.com/office/officeart/2005/8/layout/target3"/>
    <dgm:cxn modelId="{5BAA1DCE-6F18-46E0-8C62-6BD498F8A32C}" type="presOf" srcId="{574EC1CF-6DA5-4034-9320-D5E6CBA5526F}" destId="{290033F2-B997-463E-B83E-7688C078CDCB}" srcOrd="0" destOrd="0" presId="urn:microsoft.com/office/officeart/2005/8/layout/target3"/>
    <dgm:cxn modelId="{FC4CE9C3-6119-4071-B6CF-94623431ED56}" srcId="{99462401-10C1-48E2-BAAF-653F57BF0F6C}" destId="{39A2BE6C-4685-4DD6-9539-B380A518BB33}" srcOrd="0" destOrd="0" parTransId="{1F090546-C434-4AB3-8151-92EB86BB4436}" sibTransId="{614251A5-E30E-49A5-9B94-2AA7B89FC14B}"/>
    <dgm:cxn modelId="{26037595-0688-4FF1-B57F-6A06D48001FF}" type="presOf" srcId="{635A4010-1C32-42FE-AB3B-70C77805434D}" destId="{05869D26-AD2D-4032-B1CB-E2A878F7500E}" srcOrd="0" destOrd="0" presId="urn:microsoft.com/office/officeart/2005/8/layout/target3"/>
    <dgm:cxn modelId="{F41BE963-D7E2-4718-B3F1-2238ED17F093}" srcId="{574EC1CF-6DA5-4034-9320-D5E6CBA5526F}" destId="{1E0EABFA-1A87-413F-84B4-5CBCF99B107C}" srcOrd="2" destOrd="0" parTransId="{4D7ACF4B-94B8-4E74-B5F8-5D252B42566E}" sibTransId="{E8F5C81C-335D-4384-9D56-5ADF76937A0B}"/>
    <dgm:cxn modelId="{8A5388F0-90EF-4892-A789-D7FA057EEA16}" type="presOf" srcId="{1E0EABFA-1A87-413F-84B4-5CBCF99B107C}" destId="{9B45A48B-0C0A-4EAD-AD60-49E8E64EAACC}" srcOrd="0" destOrd="0" presId="urn:microsoft.com/office/officeart/2005/8/layout/target3"/>
    <dgm:cxn modelId="{98095018-0A72-4793-8ADA-6B8F2B40BB68}" srcId="{574EC1CF-6DA5-4034-9320-D5E6CBA5526F}" destId="{635A4010-1C32-42FE-AB3B-70C77805434D}" srcOrd="1" destOrd="0" parTransId="{432270AD-76E9-42E9-8C96-C3E5F3B6110A}" sibTransId="{CE594D91-4B7F-4404-98F8-BBEADA812390}"/>
    <dgm:cxn modelId="{11CAB579-191D-4F7A-BAD7-744779243172}" type="presOf" srcId="{39A2BE6C-4685-4DD6-9539-B380A518BB33}" destId="{9D66A749-E3C0-49C8-97BC-8211051A9E4E}" srcOrd="0" destOrd="0" presId="urn:microsoft.com/office/officeart/2005/8/layout/target3"/>
    <dgm:cxn modelId="{958C1CF7-171B-4DE5-BF84-C05F76D371F1}" srcId="{635A4010-1C32-42FE-AB3B-70C77805434D}" destId="{4900F688-1F29-4463-B0BA-A63806B003B6}" srcOrd="0" destOrd="0" parTransId="{02062014-3000-450F-9287-4DF767CDAE73}" sibTransId="{C336AECD-2D7E-46A4-A8CE-8C2CB719C147}"/>
    <dgm:cxn modelId="{422553D6-C51D-492F-99A1-3386946F0AE0}" type="presOf" srcId="{99462401-10C1-48E2-BAAF-653F57BF0F6C}" destId="{45DF6DA3-71C9-474C-8015-AB50EE85CDC6}" srcOrd="0" destOrd="0" presId="urn:microsoft.com/office/officeart/2005/8/layout/target3"/>
    <dgm:cxn modelId="{3365DF0E-DB4F-48C9-ACEE-37FEE5F139B5}" type="presOf" srcId="{635A4010-1C32-42FE-AB3B-70C77805434D}" destId="{C5DA55AB-AAC8-4A76-BCBD-96FCF0720D3E}" srcOrd="1" destOrd="0" presId="urn:microsoft.com/office/officeart/2005/8/layout/target3"/>
    <dgm:cxn modelId="{D9A642DA-F95B-45D3-AFE6-1DFD69A124FC}" srcId="{1E0EABFA-1A87-413F-84B4-5CBCF99B107C}" destId="{E064B6C7-0FDA-4099-B350-65A40D296F34}" srcOrd="0" destOrd="0" parTransId="{DDC44D24-D81E-471A-AF0A-C67F88315A31}" sibTransId="{9230BC43-050D-49E7-9097-D0984437D587}"/>
    <dgm:cxn modelId="{1CE29DD2-08F0-4470-8335-E37AA918DB8A}" type="presParOf" srcId="{290033F2-B997-463E-B83E-7688C078CDCB}" destId="{2230E919-CD7F-4B14-A752-B3321C27B987}" srcOrd="0" destOrd="0" presId="urn:microsoft.com/office/officeart/2005/8/layout/target3"/>
    <dgm:cxn modelId="{83931A93-5C81-4372-AD12-B7037A35DFC3}" type="presParOf" srcId="{290033F2-B997-463E-B83E-7688C078CDCB}" destId="{6AEFA9C9-5463-411C-B4A7-707795EADD5D}" srcOrd="1" destOrd="0" presId="urn:microsoft.com/office/officeart/2005/8/layout/target3"/>
    <dgm:cxn modelId="{F0A5024E-820F-40E1-A696-4CE4948177D6}" type="presParOf" srcId="{290033F2-B997-463E-B83E-7688C078CDCB}" destId="{45DF6DA3-71C9-474C-8015-AB50EE85CDC6}" srcOrd="2" destOrd="0" presId="urn:microsoft.com/office/officeart/2005/8/layout/target3"/>
    <dgm:cxn modelId="{E16AABA2-55F0-4A1C-8185-484CA94FB6F5}" type="presParOf" srcId="{290033F2-B997-463E-B83E-7688C078CDCB}" destId="{0D7DF8DA-6C08-4EDE-A360-E5FCE9EC68EE}" srcOrd="3" destOrd="0" presId="urn:microsoft.com/office/officeart/2005/8/layout/target3"/>
    <dgm:cxn modelId="{AC2716B5-4A6B-48B8-8352-2FC09E9F5FE1}" type="presParOf" srcId="{290033F2-B997-463E-B83E-7688C078CDCB}" destId="{9E7AB0B8-5CEC-4935-A7A6-47E0F4D3B965}" srcOrd="4" destOrd="0" presId="urn:microsoft.com/office/officeart/2005/8/layout/target3"/>
    <dgm:cxn modelId="{4DF16800-911C-451C-9791-365406460D6D}" type="presParOf" srcId="{290033F2-B997-463E-B83E-7688C078CDCB}" destId="{05869D26-AD2D-4032-B1CB-E2A878F7500E}" srcOrd="5" destOrd="0" presId="urn:microsoft.com/office/officeart/2005/8/layout/target3"/>
    <dgm:cxn modelId="{2A447DBE-D2CE-43DF-AEDD-DB266A96195E}" type="presParOf" srcId="{290033F2-B997-463E-B83E-7688C078CDCB}" destId="{17510D12-4421-4DA9-ABE2-59964E508D1A}" srcOrd="6" destOrd="0" presId="urn:microsoft.com/office/officeart/2005/8/layout/target3"/>
    <dgm:cxn modelId="{E770A8EA-FEB0-453F-9ED9-5D2A3BBA2262}" type="presParOf" srcId="{290033F2-B997-463E-B83E-7688C078CDCB}" destId="{C69D8ABD-D927-49DC-81AA-DD1FD10B1A9E}" srcOrd="7" destOrd="0" presId="urn:microsoft.com/office/officeart/2005/8/layout/target3"/>
    <dgm:cxn modelId="{3BB6DCB0-3B12-43DB-A2D5-A80C102F18E5}" type="presParOf" srcId="{290033F2-B997-463E-B83E-7688C078CDCB}" destId="{9B45A48B-0C0A-4EAD-AD60-49E8E64EAACC}" srcOrd="8" destOrd="0" presId="urn:microsoft.com/office/officeart/2005/8/layout/target3"/>
    <dgm:cxn modelId="{5E4D3425-62F1-40C8-9650-B2260522753B}" type="presParOf" srcId="{290033F2-B997-463E-B83E-7688C078CDCB}" destId="{E0EE3B79-5629-4E24-AD80-B9042BB3D4A5}" srcOrd="9" destOrd="0" presId="urn:microsoft.com/office/officeart/2005/8/layout/target3"/>
    <dgm:cxn modelId="{6506CC6B-3D96-4A23-9FD5-4D6FD83B1F95}" type="presParOf" srcId="{290033F2-B997-463E-B83E-7688C078CDCB}" destId="{9D66A749-E3C0-49C8-97BC-8211051A9E4E}" srcOrd="10" destOrd="0" presId="urn:microsoft.com/office/officeart/2005/8/layout/target3"/>
    <dgm:cxn modelId="{BDD5242B-1C5A-420B-93AA-2B69ACC13596}" type="presParOf" srcId="{290033F2-B997-463E-B83E-7688C078CDCB}" destId="{C5DA55AB-AAC8-4A76-BCBD-96FCF0720D3E}" srcOrd="11" destOrd="0" presId="urn:microsoft.com/office/officeart/2005/8/layout/target3"/>
    <dgm:cxn modelId="{B12C1661-13C0-430A-AF61-AE50789163D7}" type="presParOf" srcId="{290033F2-B997-463E-B83E-7688C078CDCB}" destId="{19834AF1-05F2-4322-8709-16C601676D44}" srcOrd="12" destOrd="0" presId="urn:microsoft.com/office/officeart/2005/8/layout/target3"/>
    <dgm:cxn modelId="{4CC77109-D863-4C58-85BB-D57A8C618EEA}" type="presParOf" srcId="{290033F2-B997-463E-B83E-7688C078CDCB}" destId="{E60FB299-F835-4C7A-8FBC-28E83845E2EC}" srcOrd="13" destOrd="0" presId="urn:microsoft.com/office/officeart/2005/8/layout/target3"/>
    <dgm:cxn modelId="{CFE24438-BE8F-41F3-8A10-C1052E991A83}" type="presParOf" srcId="{290033F2-B997-463E-B83E-7688C078CDCB}" destId="{9528DC94-DADC-4F76-BF0D-E68CA135EBD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EC1CF-6DA5-4034-9320-D5E6CBA5526F}" type="doc">
      <dgm:prSet loTypeId="urn:microsoft.com/office/officeart/2005/8/layout/target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99462401-10C1-48E2-BAAF-653F57BF0F6C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加碘盐</a:t>
          </a:r>
          <a:endParaRPr lang="zh-CN" altLang="en-US" sz="32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7ED48F02-61FA-4D8E-B774-ADEC53CC985F}" cxnId="{4BCC90F9-DBE3-4B6B-A7B8-701496E2AFA7}" type="parTrans">
      <dgm:prSet/>
      <dgm:spPr/>
      <dgm:t>
        <a:bodyPr/>
        <a:lstStyle/>
        <a:p>
          <a:endParaRPr lang="zh-CN" altLang="en-US"/>
        </a:p>
      </dgm:t>
    </dgm:pt>
    <dgm:pt modelId="{96EA6A57-0DF1-46F4-98E3-73211B9E335B}" cxnId="{4BCC90F9-DBE3-4B6B-A7B8-701496E2AFA7}" type="sibTrans">
      <dgm:prSet/>
      <dgm:spPr/>
      <dgm:t>
        <a:bodyPr/>
        <a:lstStyle/>
        <a:p>
          <a:endParaRPr lang="zh-CN" altLang="en-US"/>
        </a:p>
      </dgm:t>
    </dgm:pt>
    <dgm:pt modelId="{39A2BE6C-4685-4DD6-9539-B380A518BB33}">
      <dgm:prSet phldrT="[文本]"/>
      <dgm:spPr/>
      <dgm:t>
        <a:bodyPr/>
        <a:lstStyle/>
        <a:p>
          <a:r>
            <a:rPr lang="zh-CN" dirty="0" smtClean="0"/>
            <a:t>加入一定比例的碘化物和稳定剂的食盐。为防治碘缺乏症，在普通食盐中添加一定剂量的碘化钾和碘酸钾。</a:t>
          </a:r>
          <a:endParaRPr lang="zh-CN" altLang="en-US" dirty="0"/>
        </a:p>
      </dgm:t>
    </dgm:pt>
    <dgm:pt modelId="{1F090546-C434-4AB3-8151-92EB86BB4436}" cxnId="{FC4CE9C3-6119-4071-B6CF-94623431ED56}" type="parTrans">
      <dgm:prSet/>
      <dgm:spPr/>
      <dgm:t>
        <a:bodyPr/>
        <a:lstStyle/>
        <a:p>
          <a:endParaRPr lang="zh-CN" altLang="en-US"/>
        </a:p>
      </dgm:t>
    </dgm:pt>
    <dgm:pt modelId="{614251A5-E30E-49A5-9B94-2AA7B89FC14B}" cxnId="{FC4CE9C3-6119-4071-B6CF-94623431ED56}" type="sibTrans">
      <dgm:prSet/>
      <dgm:spPr/>
      <dgm:t>
        <a:bodyPr/>
        <a:lstStyle/>
        <a:p>
          <a:endParaRPr lang="zh-CN" altLang="en-US"/>
        </a:p>
      </dgm:t>
    </dgm:pt>
    <dgm:pt modelId="{635A4010-1C32-42FE-AB3B-70C77805434D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加硒盐</a:t>
          </a:r>
          <a:endParaRPr lang="zh-CN" altLang="en-US" sz="3200" b="1" dirty="0" smtClean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432270AD-76E9-42E9-8C96-C3E5F3B6110A}" cxnId="{98095018-0A72-4793-8ADA-6B8F2B40BB68}" type="parTrans">
      <dgm:prSet/>
      <dgm:spPr/>
      <dgm:t>
        <a:bodyPr/>
        <a:lstStyle/>
        <a:p>
          <a:endParaRPr lang="zh-CN" altLang="en-US"/>
        </a:p>
      </dgm:t>
    </dgm:pt>
    <dgm:pt modelId="{CE594D91-4B7F-4404-98F8-BBEADA812390}" cxnId="{98095018-0A72-4793-8ADA-6B8F2B40BB68}" type="sibTrans">
      <dgm:prSet/>
      <dgm:spPr/>
      <dgm:t>
        <a:bodyPr/>
        <a:lstStyle/>
        <a:p>
          <a:endParaRPr lang="zh-CN" altLang="en-US"/>
        </a:p>
      </dgm:t>
    </dgm:pt>
    <dgm:pt modelId="{4900F688-1F29-4463-B0BA-A63806B003B6}">
      <dgm:prSet phldrT="[文本]"/>
      <dgm:spPr/>
      <dgm:t>
        <a:bodyPr/>
        <a:lstStyle/>
        <a:p>
          <a:r>
            <a:rPr lang="zh-CN" dirty="0" smtClean="0"/>
            <a:t>硒是人体微量元素中的</a:t>
          </a:r>
          <a:r>
            <a:rPr lang="en-US" dirty="0" smtClean="0"/>
            <a:t>“</a:t>
          </a:r>
          <a:r>
            <a:rPr lang="zh-CN" dirty="0" smtClean="0"/>
            <a:t>抗癌之王</a:t>
          </a:r>
          <a:r>
            <a:rPr lang="en-US" dirty="0" smtClean="0"/>
            <a:t>”</a:t>
          </a:r>
          <a:r>
            <a:rPr lang="zh-CN" dirty="0" smtClean="0"/>
            <a:t>。加硒盐则是在碘盐的基础上添加了一定量的亚硒酸钠制成的。</a:t>
          </a:r>
          <a:endParaRPr lang="zh-CN" altLang="en-US" dirty="0"/>
        </a:p>
      </dgm:t>
    </dgm:pt>
    <dgm:pt modelId="{02062014-3000-450F-9287-4DF767CDAE73}" cxnId="{958C1CF7-171B-4DE5-BF84-C05F76D371F1}" type="parTrans">
      <dgm:prSet/>
      <dgm:spPr/>
      <dgm:t>
        <a:bodyPr/>
        <a:lstStyle/>
        <a:p>
          <a:endParaRPr lang="zh-CN" altLang="en-US"/>
        </a:p>
      </dgm:t>
    </dgm:pt>
    <dgm:pt modelId="{C336AECD-2D7E-46A4-A8CE-8C2CB719C147}" cxnId="{958C1CF7-171B-4DE5-BF84-C05F76D371F1}" type="sibTrans">
      <dgm:prSet/>
      <dgm:spPr/>
      <dgm:t>
        <a:bodyPr/>
        <a:lstStyle/>
        <a:p>
          <a:endParaRPr lang="zh-CN" altLang="en-US"/>
        </a:p>
      </dgm:t>
    </dgm:pt>
    <dgm:pt modelId="{E064B6C7-0FDA-4099-B350-65A40D296F34}">
      <dgm:prSet phldrT="[文本]"/>
      <dgm:spPr/>
      <dgm:t>
        <a:bodyPr/>
        <a:lstStyle/>
        <a:p>
          <a:r>
            <a:rPr kumimoji="0" lang="zh-CN" altLang="en-US" b="0" i="0" u="none" strike="noStrike" cap="none" normalizeH="0" baseline="0" smtClean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rPr>
            <a:t>用葡萄糖酸锌与精盐均匀掺兑而成，可治疗儿童因缺锌引起的发育迟缓、身材矮小、智力降低及老年人食欲不振、衰老加快等症状。</a:t>
          </a:r>
          <a:r>
            <a:rPr lang="zh-CN" smtClean="0"/>
            <a:t>。</a:t>
          </a:r>
          <a:endParaRPr lang="zh-CN" altLang="en-US" dirty="0"/>
        </a:p>
      </dgm:t>
    </dgm:pt>
    <dgm:pt modelId="{DDC44D24-D81E-471A-AF0A-C67F88315A31}" cxnId="{D9A642DA-F95B-45D3-AFE6-1DFD69A124FC}" type="parTrans">
      <dgm:prSet/>
      <dgm:spPr/>
      <dgm:t>
        <a:bodyPr/>
        <a:lstStyle/>
        <a:p>
          <a:endParaRPr lang="zh-CN" altLang="en-US"/>
        </a:p>
      </dgm:t>
    </dgm:pt>
    <dgm:pt modelId="{9230BC43-050D-49E7-9097-D0984437D587}" cxnId="{D9A642DA-F95B-45D3-AFE6-1DFD69A124FC}" type="sibTrans">
      <dgm:prSet/>
      <dgm:spPr/>
      <dgm:t>
        <a:bodyPr/>
        <a:lstStyle/>
        <a:p>
          <a:endParaRPr lang="zh-CN" altLang="en-US"/>
        </a:p>
      </dgm:t>
    </dgm:pt>
    <dgm:pt modelId="{1E0EABFA-1A87-413F-84B4-5CBCF99B107C}">
      <dgm:prSet phldrT="[文本]" custT="1"/>
      <dgm:spPr/>
      <dgm:t>
        <a:bodyPr/>
        <a:lstStyle/>
        <a:p>
          <a:r>
            <a:rPr lang="zh-CN" altLang="en-US" sz="3200" b="1" smtClean="0">
              <a:latin typeface="黑体" panose="02010609060101010101" pitchFamily="49" charset="-122"/>
              <a:ea typeface="黑体" panose="02010609060101010101" pitchFamily="49" charset="-122"/>
            </a:rPr>
            <a:t>加锌盐</a:t>
          </a:r>
          <a:endParaRPr lang="zh-CN" altLang="en-US" sz="32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8F5C81C-335D-4384-9D56-5ADF76937A0B}" cxnId="{F41BE963-D7E2-4718-B3F1-2238ED17F093}" type="sibTrans">
      <dgm:prSet/>
      <dgm:spPr/>
      <dgm:t>
        <a:bodyPr/>
        <a:lstStyle/>
        <a:p>
          <a:endParaRPr lang="zh-CN" altLang="en-US"/>
        </a:p>
      </dgm:t>
    </dgm:pt>
    <dgm:pt modelId="{4D7ACF4B-94B8-4E74-B5F8-5D252B42566E}" cxnId="{F41BE963-D7E2-4718-B3F1-2238ED17F093}" type="parTrans">
      <dgm:prSet/>
      <dgm:spPr/>
      <dgm:t>
        <a:bodyPr/>
        <a:lstStyle/>
        <a:p>
          <a:endParaRPr lang="zh-CN" altLang="en-US"/>
        </a:p>
      </dgm:t>
    </dgm:pt>
    <dgm:pt modelId="{290033F2-B997-463E-B83E-7688C078CDCB}" type="pres">
      <dgm:prSet presAssocID="{574EC1CF-6DA5-4034-9320-D5E6CBA552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30E919-CD7F-4B14-A752-B3321C27B987}" type="pres">
      <dgm:prSet presAssocID="{99462401-10C1-48E2-BAAF-653F57BF0F6C}" presName="circle1" presStyleLbl="node1" presStyleIdx="0" presStyleCnt="3"/>
      <dgm:spPr/>
      <dgm:t>
        <a:bodyPr/>
        <a:lstStyle/>
        <a:p>
          <a:endParaRPr lang="zh-CN" altLang="en-US"/>
        </a:p>
      </dgm:t>
    </dgm:pt>
    <dgm:pt modelId="{6AEFA9C9-5463-411C-B4A7-707795EADD5D}" type="pres">
      <dgm:prSet presAssocID="{99462401-10C1-48E2-BAAF-653F57BF0F6C}" presName="space" presStyleCnt="0"/>
      <dgm:spPr/>
      <dgm:t>
        <a:bodyPr/>
        <a:lstStyle/>
        <a:p>
          <a:endParaRPr lang="zh-CN" altLang="en-US"/>
        </a:p>
      </dgm:t>
    </dgm:pt>
    <dgm:pt modelId="{45DF6DA3-71C9-474C-8015-AB50EE85CDC6}" type="pres">
      <dgm:prSet presAssocID="{99462401-10C1-48E2-BAAF-653F57BF0F6C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0D7DF8DA-6C08-4EDE-A360-E5FCE9EC68EE}" type="pres">
      <dgm:prSet presAssocID="{635A4010-1C32-42FE-AB3B-70C77805434D}" presName="vertSpace2" presStyleLbl="node1" presStyleIdx="0" presStyleCnt="3"/>
      <dgm:spPr/>
      <dgm:t>
        <a:bodyPr/>
        <a:lstStyle/>
        <a:p>
          <a:endParaRPr lang="zh-CN" altLang="en-US"/>
        </a:p>
      </dgm:t>
    </dgm:pt>
    <dgm:pt modelId="{9E7AB0B8-5CEC-4935-A7A6-47E0F4D3B965}" type="pres">
      <dgm:prSet presAssocID="{635A4010-1C32-42FE-AB3B-70C77805434D}" presName="circle2" presStyleLbl="node1" presStyleIdx="1" presStyleCnt="3"/>
      <dgm:spPr/>
      <dgm:t>
        <a:bodyPr/>
        <a:lstStyle/>
        <a:p>
          <a:endParaRPr lang="zh-CN" altLang="en-US"/>
        </a:p>
      </dgm:t>
    </dgm:pt>
    <dgm:pt modelId="{05869D26-AD2D-4032-B1CB-E2A878F7500E}" type="pres">
      <dgm:prSet presAssocID="{635A4010-1C32-42FE-AB3B-70C77805434D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17510D12-4421-4DA9-ABE2-59964E508D1A}" type="pres">
      <dgm:prSet presAssocID="{1E0EABFA-1A87-413F-84B4-5CBCF99B107C}" presName="vertSpace3" presStyleLbl="node1" presStyleIdx="1" presStyleCnt="3"/>
      <dgm:spPr/>
      <dgm:t>
        <a:bodyPr/>
        <a:lstStyle/>
        <a:p>
          <a:endParaRPr lang="zh-CN" altLang="en-US"/>
        </a:p>
      </dgm:t>
    </dgm:pt>
    <dgm:pt modelId="{C69D8ABD-D927-49DC-81AA-DD1FD10B1A9E}" type="pres">
      <dgm:prSet presAssocID="{1E0EABFA-1A87-413F-84B4-5CBCF99B107C}" presName="circle3" presStyleLbl="node1" presStyleIdx="2" presStyleCnt="3"/>
      <dgm:spPr/>
      <dgm:t>
        <a:bodyPr/>
        <a:lstStyle/>
        <a:p>
          <a:endParaRPr lang="zh-CN" altLang="en-US"/>
        </a:p>
      </dgm:t>
    </dgm:pt>
    <dgm:pt modelId="{9B45A48B-0C0A-4EAD-AD60-49E8E64EAACC}" type="pres">
      <dgm:prSet presAssocID="{1E0EABFA-1A87-413F-84B4-5CBCF99B107C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E0EE3B79-5629-4E24-AD80-B9042BB3D4A5}" type="pres">
      <dgm:prSet presAssocID="{99462401-10C1-48E2-BAAF-653F57BF0F6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6A749-E3C0-49C8-97BC-8211051A9E4E}" type="pres">
      <dgm:prSet presAssocID="{99462401-10C1-48E2-BAAF-653F57BF0F6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DA55AB-AAC8-4A76-BCBD-96FCF0720D3E}" type="pres">
      <dgm:prSet presAssocID="{635A4010-1C32-42FE-AB3B-70C77805434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834AF1-05F2-4322-8709-16C601676D44}" type="pres">
      <dgm:prSet presAssocID="{635A4010-1C32-42FE-AB3B-70C77805434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0FB299-F835-4C7A-8FBC-28E83845E2EC}" type="pres">
      <dgm:prSet presAssocID="{1E0EABFA-1A87-413F-84B4-5CBCF99B107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8DC94-DADC-4F76-BF0D-E68CA135EBDF}" type="pres">
      <dgm:prSet presAssocID="{1E0EABFA-1A87-413F-84B4-5CBCF99B107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CC90F9-DBE3-4B6B-A7B8-701496E2AFA7}" srcId="{574EC1CF-6DA5-4034-9320-D5E6CBA5526F}" destId="{99462401-10C1-48E2-BAAF-653F57BF0F6C}" srcOrd="0" destOrd="0" parTransId="{7ED48F02-61FA-4D8E-B774-ADEC53CC985F}" sibTransId="{96EA6A57-0DF1-46F4-98E3-73211B9E335B}"/>
    <dgm:cxn modelId="{A78C0107-01E2-4B43-BC99-4EF472F0826F}" type="presOf" srcId="{1E0EABFA-1A87-413F-84B4-5CBCF99B107C}" destId="{9B45A48B-0C0A-4EAD-AD60-49E8E64EAACC}" srcOrd="0" destOrd="0" presId="urn:microsoft.com/office/officeart/2005/8/layout/target3"/>
    <dgm:cxn modelId="{75CBE0E7-496F-4696-ABA5-67260DB74C73}" type="presOf" srcId="{39A2BE6C-4685-4DD6-9539-B380A518BB33}" destId="{9D66A749-E3C0-49C8-97BC-8211051A9E4E}" srcOrd="0" destOrd="0" presId="urn:microsoft.com/office/officeart/2005/8/layout/target3"/>
    <dgm:cxn modelId="{D19E6169-BBE1-40D9-936A-268C8025F495}" type="presOf" srcId="{635A4010-1C32-42FE-AB3B-70C77805434D}" destId="{05869D26-AD2D-4032-B1CB-E2A878F7500E}" srcOrd="0" destOrd="0" presId="urn:microsoft.com/office/officeart/2005/8/layout/target3"/>
    <dgm:cxn modelId="{FC4CE9C3-6119-4071-B6CF-94623431ED56}" srcId="{99462401-10C1-48E2-BAAF-653F57BF0F6C}" destId="{39A2BE6C-4685-4DD6-9539-B380A518BB33}" srcOrd="0" destOrd="0" parTransId="{1F090546-C434-4AB3-8151-92EB86BB4436}" sibTransId="{614251A5-E30E-49A5-9B94-2AA7B89FC14B}"/>
    <dgm:cxn modelId="{F41BE963-D7E2-4718-B3F1-2238ED17F093}" srcId="{574EC1CF-6DA5-4034-9320-D5E6CBA5526F}" destId="{1E0EABFA-1A87-413F-84B4-5CBCF99B107C}" srcOrd="2" destOrd="0" parTransId="{4D7ACF4B-94B8-4E74-B5F8-5D252B42566E}" sibTransId="{E8F5C81C-335D-4384-9D56-5ADF76937A0B}"/>
    <dgm:cxn modelId="{98095018-0A72-4793-8ADA-6B8F2B40BB68}" srcId="{574EC1CF-6DA5-4034-9320-D5E6CBA5526F}" destId="{635A4010-1C32-42FE-AB3B-70C77805434D}" srcOrd="1" destOrd="0" parTransId="{432270AD-76E9-42E9-8C96-C3E5F3B6110A}" sibTransId="{CE594D91-4B7F-4404-98F8-BBEADA812390}"/>
    <dgm:cxn modelId="{180669C3-2080-4ED6-B2FE-183B91A4AA14}" type="presOf" srcId="{E064B6C7-0FDA-4099-B350-65A40D296F34}" destId="{9528DC94-DADC-4F76-BF0D-E68CA135EBDF}" srcOrd="0" destOrd="0" presId="urn:microsoft.com/office/officeart/2005/8/layout/target3"/>
    <dgm:cxn modelId="{2C83D2E1-F471-4125-99B6-61AEBBA25363}" type="presOf" srcId="{1E0EABFA-1A87-413F-84B4-5CBCF99B107C}" destId="{E60FB299-F835-4C7A-8FBC-28E83845E2EC}" srcOrd="1" destOrd="0" presId="urn:microsoft.com/office/officeart/2005/8/layout/target3"/>
    <dgm:cxn modelId="{D2804C1E-9D32-4308-82F7-67049F91A189}" type="presOf" srcId="{99462401-10C1-48E2-BAAF-653F57BF0F6C}" destId="{45DF6DA3-71C9-474C-8015-AB50EE85CDC6}" srcOrd="0" destOrd="0" presId="urn:microsoft.com/office/officeart/2005/8/layout/target3"/>
    <dgm:cxn modelId="{958C1CF7-171B-4DE5-BF84-C05F76D371F1}" srcId="{635A4010-1C32-42FE-AB3B-70C77805434D}" destId="{4900F688-1F29-4463-B0BA-A63806B003B6}" srcOrd="0" destOrd="0" parTransId="{02062014-3000-450F-9287-4DF767CDAE73}" sibTransId="{C336AECD-2D7E-46A4-A8CE-8C2CB719C147}"/>
    <dgm:cxn modelId="{CC8E745C-E2CC-4F56-BE80-CEF000F4A7BA}" type="presOf" srcId="{99462401-10C1-48E2-BAAF-653F57BF0F6C}" destId="{E0EE3B79-5629-4E24-AD80-B9042BB3D4A5}" srcOrd="1" destOrd="0" presId="urn:microsoft.com/office/officeart/2005/8/layout/target3"/>
    <dgm:cxn modelId="{2253E12F-FC07-487E-BDF7-4190670326CD}" type="presOf" srcId="{635A4010-1C32-42FE-AB3B-70C77805434D}" destId="{C5DA55AB-AAC8-4A76-BCBD-96FCF0720D3E}" srcOrd="1" destOrd="0" presId="urn:microsoft.com/office/officeart/2005/8/layout/target3"/>
    <dgm:cxn modelId="{43378032-2B0C-4608-B554-5469886729C1}" type="presOf" srcId="{574EC1CF-6DA5-4034-9320-D5E6CBA5526F}" destId="{290033F2-B997-463E-B83E-7688C078CDCB}" srcOrd="0" destOrd="0" presId="urn:microsoft.com/office/officeart/2005/8/layout/target3"/>
    <dgm:cxn modelId="{599E790A-D11E-470E-885F-B699E9F5A646}" type="presOf" srcId="{4900F688-1F29-4463-B0BA-A63806B003B6}" destId="{19834AF1-05F2-4322-8709-16C601676D44}" srcOrd="0" destOrd="0" presId="urn:microsoft.com/office/officeart/2005/8/layout/target3"/>
    <dgm:cxn modelId="{D9A642DA-F95B-45D3-AFE6-1DFD69A124FC}" srcId="{1E0EABFA-1A87-413F-84B4-5CBCF99B107C}" destId="{E064B6C7-0FDA-4099-B350-65A40D296F34}" srcOrd="0" destOrd="0" parTransId="{DDC44D24-D81E-471A-AF0A-C67F88315A31}" sibTransId="{9230BC43-050D-49E7-9097-D0984437D587}"/>
    <dgm:cxn modelId="{73E0C770-A738-4DB6-A07B-2F6ED43D1620}" type="presParOf" srcId="{290033F2-B997-463E-B83E-7688C078CDCB}" destId="{2230E919-CD7F-4B14-A752-B3321C27B987}" srcOrd="0" destOrd="0" presId="urn:microsoft.com/office/officeart/2005/8/layout/target3"/>
    <dgm:cxn modelId="{FF996718-3712-45D4-A5BC-19D331464C65}" type="presParOf" srcId="{290033F2-B997-463E-B83E-7688C078CDCB}" destId="{6AEFA9C9-5463-411C-B4A7-707795EADD5D}" srcOrd="1" destOrd="0" presId="urn:microsoft.com/office/officeart/2005/8/layout/target3"/>
    <dgm:cxn modelId="{91DB2DB2-58BF-478A-86A4-F2DB252B4603}" type="presParOf" srcId="{290033F2-B997-463E-B83E-7688C078CDCB}" destId="{45DF6DA3-71C9-474C-8015-AB50EE85CDC6}" srcOrd="2" destOrd="0" presId="urn:microsoft.com/office/officeart/2005/8/layout/target3"/>
    <dgm:cxn modelId="{B71B1E5B-D0E8-4223-B1F2-3CAA14B16F0B}" type="presParOf" srcId="{290033F2-B997-463E-B83E-7688C078CDCB}" destId="{0D7DF8DA-6C08-4EDE-A360-E5FCE9EC68EE}" srcOrd="3" destOrd="0" presId="urn:microsoft.com/office/officeart/2005/8/layout/target3"/>
    <dgm:cxn modelId="{4C6FC1AE-AA25-4C36-90D7-BA54B3B11AF3}" type="presParOf" srcId="{290033F2-B997-463E-B83E-7688C078CDCB}" destId="{9E7AB0B8-5CEC-4935-A7A6-47E0F4D3B965}" srcOrd="4" destOrd="0" presId="urn:microsoft.com/office/officeart/2005/8/layout/target3"/>
    <dgm:cxn modelId="{39AFA809-FEDF-4406-A2F8-6F5CBADD4D1D}" type="presParOf" srcId="{290033F2-B997-463E-B83E-7688C078CDCB}" destId="{05869D26-AD2D-4032-B1CB-E2A878F7500E}" srcOrd="5" destOrd="0" presId="urn:microsoft.com/office/officeart/2005/8/layout/target3"/>
    <dgm:cxn modelId="{BE6B82D3-323F-4B1C-9921-2B28CA8473FF}" type="presParOf" srcId="{290033F2-B997-463E-B83E-7688C078CDCB}" destId="{17510D12-4421-4DA9-ABE2-59964E508D1A}" srcOrd="6" destOrd="0" presId="urn:microsoft.com/office/officeart/2005/8/layout/target3"/>
    <dgm:cxn modelId="{FBBD5747-B4BF-4C99-96A4-13F4337161D3}" type="presParOf" srcId="{290033F2-B997-463E-B83E-7688C078CDCB}" destId="{C69D8ABD-D927-49DC-81AA-DD1FD10B1A9E}" srcOrd="7" destOrd="0" presId="urn:microsoft.com/office/officeart/2005/8/layout/target3"/>
    <dgm:cxn modelId="{F14758D5-1F17-44F9-A90A-36ED7228817D}" type="presParOf" srcId="{290033F2-B997-463E-B83E-7688C078CDCB}" destId="{9B45A48B-0C0A-4EAD-AD60-49E8E64EAACC}" srcOrd="8" destOrd="0" presId="urn:microsoft.com/office/officeart/2005/8/layout/target3"/>
    <dgm:cxn modelId="{1AD8E8CE-C833-4CA0-9D5F-92D30CD7C245}" type="presParOf" srcId="{290033F2-B997-463E-B83E-7688C078CDCB}" destId="{E0EE3B79-5629-4E24-AD80-B9042BB3D4A5}" srcOrd="9" destOrd="0" presId="urn:microsoft.com/office/officeart/2005/8/layout/target3"/>
    <dgm:cxn modelId="{09529D6C-6AE4-455B-A605-B1C114700C12}" type="presParOf" srcId="{290033F2-B997-463E-B83E-7688C078CDCB}" destId="{9D66A749-E3C0-49C8-97BC-8211051A9E4E}" srcOrd="10" destOrd="0" presId="urn:microsoft.com/office/officeart/2005/8/layout/target3"/>
    <dgm:cxn modelId="{7F57B2C6-16C1-43A7-AF11-EF42979BF31D}" type="presParOf" srcId="{290033F2-B997-463E-B83E-7688C078CDCB}" destId="{C5DA55AB-AAC8-4A76-BCBD-96FCF0720D3E}" srcOrd="11" destOrd="0" presId="urn:microsoft.com/office/officeart/2005/8/layout/target3"/>
    <dgm:cxn modelId="{87A1BA13-E5AF-4615-A86E-8F6547A4BBC3}" type="presParOf" srcId="{290033F2-B997-463E-B83E-7688C078CDCB}" destId="{19834AF1-05F2-4322-8709-16C601676D44}" srcOrd="12" destOrd="0" presId="urn:microsoft.com/office/officeart/2005/8/layout/target3"/>
    <dgm:cxn modelId="{FD228389-F80B-4F27-AA42-8841724B8570}" type="presParOf" srcId="{290033F2-B997-463E-B83E-7688C078CDCB}" destId="{E60FB299-F835-4C7A-8FBC-28E83845E2EC}" srcOrd="13" destOrd="0" presId="urn:microsoft.com/office/officeart/2005/8/layout/target3"/>
    <dgm:cxn modelId="{B0C1FF4E-DF8A-4E6F-BDB7-2FFFAFB467B9}" type="presParOf" srcId="{290033F2-B997-463E-B83E-7688C078CDCB}" destId="{9528DC94-DADC-4F76-BF0D-E68CA135EBD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78EF5-E4C6-47FA-A605-3FE276D8C88E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F60D0419-C3A9-48A7-8E4A-610C4821591D}">
      <dgm:prSet phldrT="[文本]" custT="1"/>
      <dgm:spPr/>
      <dgm:t>
        <a:bodyPr/>
        <a:lstStyle/>
        <a:p>
          <a:r>
            <a:rPr lang="zh-CN" sz="2400" b="1" dirty="0" smtClean="0"/>
            <a:t>增进制品</a:t>
          </a:r>
          <a:r>
            <a:rPr lang="en-US" altLang="zh-CN" sz="2400" b="1" dirty="0" smtClean="0"/>
            <a:t>    </a:t>
          </a:r>
          <a:r>
            <a:rPr lang="zh-CN" sz="2400" b="1" dirty="0" smtClean="0"/>
            <a:t>风味</a:t>
          </a:r>
          <a:endParaRPr lang="zh-CN" altLang="en-US" sz="2400" dirty="0"/>
        </a:p>
      </dgm:t>
    </dgm:pt>
    <dgm:pt modelId="{F3D2F3D6-8646-457D-BE82-B0F3233BB261}" cxnId="{39D61D85-119F-4425-B08A-284EF04C8630}" type="parTrans">
      <dgm:prSet/>
      <dgm:spPr/>
      <dgm:t>
        <a:bodyPr/>
        <a:lstStyle/>
        <a:p>
          <a:endParaRPr lang="zh-CN" altLang="en-US"/>
        </a:p>
      </dgm:t>
    </dgm:pt>
    <dgm:pt modelId="{E281C764-5BED-4760-804D-E61250DC290C}" cxnId="{39D61D85-119F-4425-B08A-284EF04C8630}" type="sibTrans">
      <dgm:prSet/>
      <dgm:spPr/>
      <dgm:t>
        <a:bodyPr/>
        <a:lstStyle/>
        <a:p>
          <a:endParaRPr lang="zh-CN" altLang="en-US"/>
        </a:p>
      </dgm:t>
    </dgm:pt>
    <dgm:pt modelId="{47E2AD69-E964-4563-9102-C35C8AC968F6}">
      <dgm:prSet phldrT="[文本]" custT="1"/>
      <dgm:spPr/>
      <dgm:t>
        <a:bodyPr/>
        <a:lstStyle/>
        <a:p>
          <a:r>
            <a:rPr lang="zh-CN" altLang="en-US" sz="2400" b="1" dirty="0" smtClean="0"/>
            <a:t>调节和控制 发酵速度</a:t>
          </a:r>
          <a:endParaRPr lang="zh-CN" altLang="en-US" sz="2400" dirty="0"/>
        </a:p>
      </dgm:t>
    </dgm:pt>
    <dgm:pt modelId="{0FCC7CCB-D94F-4B2C-90F7-EF1EA2AD7E3B}" cxnId="{2FEFE670-E474-4D2B-9FDC-C56C9B1D3370}" type="parTrans">
      <dgm:prSet/>
      <dgm:spPr/>
      <dgm:t>
        <a:bodyPr/>
        <a:lstStyle/>
        <a:p>
          <a:endParaRPr lang="zh-CN" altLang="en-US"/>
        </a:p>
      </dgm:t>
    </dgm:pt>
    <dgm:pt modelId="{2CE9B3E6-03F2-4CBB-A0D0-1C2346261FF6}" cxnId="{2FEFE670-E474-4D2B-9FDC-C56C9B1D3370}" type="sibTrans">
      <dgm:prSet/>
      <dgm:spPr/>
      <dgm:t>
        <a:bodyPr/>
        <a:lstStyle/>
        <a:p>
          <a:endParaRPr lang="zh-CN" altLang="en-US"/>
        </a:p>
      </dgm:t>
    </dgm:pt>
    <dgm:pt modelId="{34C4A775-5486-42B4-90AC-CE0C0C4107FD}">
      <dgm:prSet phldrT="[文本]" custT="1"/>
      <dgm:spPr/>
      <dgm:t>
        <a:bodyPr/>
        <a:lstStyle/>
        <a:p>
          <a:r>
            <a:rPr lang="zh-CN" sz="2400" b="1" dirty="0" smtClean="0"/>
            <a:t>增强面筋</a:t>
          </a:r>
          <a:r>
            <a:rPr lang="en-US" altLang="zh-CN" sz="2400" b="1" dirty="0" smtClean="0"/>
            <a:t>    </a:t>
          </a:r>
          <a:r>
            <a:rPr lang="zh-CN" sz="2400" b="1" dirty="0" smtClean="0"/>
            <a:t>筋力</a:t>
          </a:r>
          <a:endParaRPr lang="zh-CN" altLang="en-US" sz="2400" dirty="0"/>
        </a:p>
      </dgm:t>
    </dgm:pt>
    <dgm:pt modelId="{25EF4740-EC3D-471D-9383-3A1D5EFCF8FE}" cxnId="{10F53B4F-5696-44EB-A291-5914E6BF0757}" type="parTrans">
      <dgm:prSet/>
      <dgm:spPr/>
      <dgm:t>
        <a:bodyPr/>
        <a:lstStyle/>
        <a:p>
          <a:endParaRPr lang="zh-CN" altLang="en-US"/>
        </a:p>
      </dgm:t>
    </dgm:pt>
    <dgm:pt modelId="{74D966D0-7E32-4E9F-AF85-44E15ECFB36D}" cxnId="{10F53B4F-5696-44EB-A291-5914E6BF0757}" type="sibTrans">
      <dgm:prSet/>
      <dgm:spPr/>
      <dgm:t>
        <a:bodyPr/>
        <a:lstStyle/>
        <a:p>
          <a:endParaRPr lang="zh-CN" altLang="en-US"/>
        </a:p>
      </dgm:t>
    </dgm:pt>
    <dgm:pt modelId="{6DB69E01-FA15-408C-BDD5-515F8847D95E}">
      <dgm:prSet phldrT="[文本]" custT="1"/>
      <dgm:spPr/>
      <dgm:t>
        <a:bodyPr/>
        <a:lstStyle/>
        <a:p>
          <a:r>
            <a:rPr lang="zh-CN" altLang="en-US" sz="2400" b="1" dirty="0" smtClean="0"/>
            <a:t>改善面包的 内部颜色</a:t>
          </a:r>
          <a:endParaRPr lang="zh-CN" altLang="en-US" sz="2400" dirty="0"/>
        </a:p>
      </dgm:t>
    </dgm:pt>
    <dgm:pt modelId="{F585E834-A9BA-4F79-9DDE-B3AE40FA96B0}" cxnId="{16BC6B8C-3297-45BA-922A-53367DF9C214}" type="parTrans">
      <dgm:prSet/>
      <dgm:spPr/>
      <dgm:t>
        <a:bodyPr/>
        <a:lstStyle/>
        <a:p>
          <a:endParaRPr lang="zh-CN" altLang="en-US"/>
        </a:p>
      </dgm:t>
    </dgm:pt>
    <dgm:pt modelId="{A21A2F71-A04E-42B8-B7B4-040F133AF17C}" cxnId="{16BC6B8C-3297-45BA-922A-53367DF9C214}" type="sibTrans">
      <dgm:prSet/>
      <dgm:spPr/>
      <dgm:t>
        <a:bodyPr/>
        <a:lstStyle/>
        <a:p>
          <a:endParaRPr lang="zh-CN" altLang="en-US"/>
        </a:p>
      </dgm:t>
    </dgm:pt>
    <dgm:pt modelId="{ECDE1C63-EAFD-4562-845C-F91BF2588575}">
      <dgm:prSet custT="1"/>
      <dgm:spPr/>
      <dgm:t>
        <a:bodyPr/>
        <a:lstStyle/>
        <a:p>
          <a:r>
            <a:rPr lang="zh-CN" altLang="en-US" sz="2400" b="1" dirty="0" smtClean="0"/>
            <a:t>增加面团    调制时间</a:t>
          </a:r>
          <a:endParaRPr lang="zh-CN" altLang="en-US" sz="2400" dirty="0"/>
        </a:p>
      </dgm:t>
    </dgm:pt>
    <dgm:pt modelId="{4F6087FE-F421-49D6-A822-5173D1A40BCD}" cxnId="{9468BA48-E457-4827-9361-18631A9DBD9B}" type="parTrans">
      <dgm:prSet/>
      <dgm:spPr/>
      <dgm:t>
        <a:bodyPr/>
        <a:lstStyle/>
        <a:p>
          <a:endParaRPr lang="zh-CN" altLang="en-US"/>
        </a:p>
      </dgm:t>
    </dgm:pt>
    <dgm:pt modelId="{3E6A0AFB-1324-4E2F-B716-77E8D1D0884C}" cxnId="{9468BA48-E457-4827-9361-18631A9DBD9B}" type="sibTrans">
      <dgm:prSet/>
      <dgm:spPr/>
      <dgm:t>
        <a:bodyPr/>
        <a:lstStyle/>
        <a:p>
          <a:endParaRPr lang="zh-CN" altLang="en-US"/>
        </a:p>
      </dgm:t>
    </dgm:pt>
    <dgm:pt modelId="{BF733C99-592B-4166-9D6F-D128C0AF11EE}" type="pres">
      <dgm:prSet presAssocID="{17478EF5-E4C6-47FA-A605-3FE276D8C8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CCBB0E-37F6-4F45-813A-FD72B0037DF6}" type="pres">
      <dgm:prSet presAssocID="{F60D0419-C3A9-48A7-8E4A-610C482159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A06A82-864F-4CE2-82C1-AF990B51D0E3}" type="pres">
      <dgm:prSet presAssocID="{E281C764-5BED-4760-804D-E61250DC290C}" presName="sibTrans" presStyleCnt="0"/>
      <dgm:spPr/>
      <dgm:t>
        <a:bodyPr/>
        <a:lstStyle/>
        <a:p>
          <a:endParaRPr lang="zh-CN" altLang="en-US"/>
        </a:p>
      </dgm:t>
    </dgm:pt>
    <dgm:pt modelId="{2F77B96C-BCC1-4DF9-B4C5-D830CB11A611}" type="pres">
      <dgm:prSet presAssocID="{47E2AD69-E964-4563-9102-C35C8AC968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9EE7D7-E1E0-4343-BDA6-10D3233643C5}" type="pres">
      <dgm:prSet presAssocID="{2CE9B3E6-03F2-4CBB-A0D0-1C2346261FF6}" presName="sibTrans" presStyleCnt="0"/>
      <dgm:spPr/>
      <dgm:t>
        <a:bodyPr/>
        <a:lstStyle/>
        <a:p>
          <a:endParaRPr lang="zh-CN" altLang="en-US"/>
        </a:p>
      </dgm:t>
    </dgm:pt>
    <dgm:pt modelId="{7DE72706-B4DB-4129-99EE-7981E67DAF76}" type="pres">
      <dgm:prSet presAssocID="{34C4A775-5486-42B4-90AC-CE0C0C4107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BFCD50-0C32-4544-A3C2-20A3AF9868F2}" type="pres">
      <dgm:prSet presAssocID="{74D966D0-7E32-4E9F-AF85-44E15ECFB36D}" presName="sibTrans" presStyleCnt="0"/>
      <dgm:spPr/>
      <dgm:t>
        <a:bodyPr/>
        <a:lstStyle/>
        <a:p>
          <a:endParaRPr lang="zh-CN" altLang="en-US"/>
        </a:p>
      </dgm:t>
    </dgm:pt>
    <dgm:pt modelId="{D66D60F4-2A7E-4352-8F86-705576FDA00F}" type="pres">
      <dgm:prSet presAssocID="{6DB69E01-FA15-408C-BDD5-515F8847D9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DE4463-C094-426A-BC9B-437757D50DE8}" type="pres">
      <dgm:prSet presAssocID="{A21A2F71-A04E-42B8-B7B4-040F133AF17C}" presName="sibTrans" presStyleCnt="0"/>
      <dgm:spPr/>
      <dgm:t>
        <a:bodyPr/>
        <a:lstStyle/>
        <a:p>
          <a:endParaRPr lang="zh-CN" altLang="en-US"/>
        </a:p>
      </dgm:t>
    </dgm:pt>
    <dgm:pt modelId="{EDF3671C-0E12-4BF9-92F7-FED0086CEC83}" type="pres">
      <dgm:prSet presAssocID="{ECDE1C63-EAFD-4562-845C-F91BF2588575}" presName="node" presStyleLbl="node1" presStyleIdx="4" presStyleCnt="5" custLinFactNeighborX="-1612" custLinFactNeighborY="-47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5DB1FC-3276-425B-B456-1A9044E20943}" type="presOf" srcId="{6DB69E01-FA15-408C-BDD5-515F8847D95E}" destId="{D66D60F4-2A7E-4352-8F86-705576FDA00F}" srcOrd="0" destOrd="0" presId="urn:microsoft.com/office/officeart/2005/8/layout/default"/>
    <dgm:cxn modelId="{39D61D85-119F-4425-B08A-284EF04C8630}" srcId="{17478EF5-E4C6-47FA-A605-3FE276D8C88E}" destId="{F60D0419-C3A9-48A7-8E4A-610C4821591D}" srcOrd="0" destOrd="0" parTransId="{F3D2F3D6-8646-457D-BE82-B0F3233BB261}" sibTransId="{E281C764-5BED-4760-804D-E61250DC290C}"/>
    <dgm:cxn modelId="{7D25D814-5256-4438-A3F7-6D312813660E}" type="presOf" srcId="{47E2AD69-E964-4563-9102-C35C8AC968F6}" destId="{2F77B96C-BCC1-4DF9-B4C5-D830CB11A611}" srcOrd="0" destOrd="0" presId="urn:microsoft.com/office/officeart/2005/8/layout/default"/>
    <dgm:cxn modelId="{16BC6B8C-3297-45BA-922A-53367DF9C214}" srcId="{17478EF5-E4C6-47FA-A605-3FE276D8C88E}" destId="{6DB69E01-FA15-408C-BDD5-515F8847D95E}" srcOrd="3" destOrd="0" parTransId="{F585E834-A9BA-4F79-9DDE-B3AE40FA96B0}" sibTransId="{A21A2F71-A04E-42B8-B7B4-040F133AF17C}"/>
    <dgm:cxn modelId="{2FEFE670-E474-4D2B-9FDC-C56C9B1D3370}" srcId="{17478EF5-E4C6-47FA-A605-3FE276D8C88E}" destId="{47E2AD69-E964-4563-9102-C35C8AC968F6}" srcOrd="1" destOrd="0" parTransId="{0FCC7CCB-D94F-4B2C-90F7-EF1EA2AD7E3B}" sibTransId="{2CE9B3E6-03F2-4CBB-A0D0-1C2346261FF6}"/>
    <dgm:cxn modelId="{B01CF969-7377-4096-A0EC-9BF5B1439672}" type="presOf" srcId="{F60D0419-C3A9-48A7-8E4A-610C4821591D}" destId="{A1CCBB0E-37F6-4F45-813A-FD72B0037DF6}" srcOrd="0" destOrd="0" presId="urn:microsoft.com/office/officeart/2005/8/layout/default"/>
    <dgm:cxn modelId="{6BEF67A3-B445-4DEB-A187-7AD647DAF57A}" type="presOf" srcId="{34C4A775-5486-42B4-90AC-CE0C0C4107FD}" destId="{7DE72706-B4DB-4129-99EE-7981E67DAF76}" srcOrd="0" destOrd="0" presId="urn:microsoft.com/office/officeart/2005/8/layout/default"/>
    <dgm:cxn modelId="{5EA0D0AF-B2AB-4E80-8F37-5BE896711D56}" type="presOf" srcId="{17478EF5-E4C6-47FA-A605-3FE276D8C88E}" destId="{BF733C99-592B-4166-9D6F-D128C0AF11EE}" srcOrd="0" destOrd="0" presId="urn:microsoft.com/office/officeart/2005/8/layout/default"/>
    <dgm:cxn modelId="{10F53B4F-5696-44EB-A291-5914E6BF0757}" srcId="{17478EF5-E4C6-47FA-A605-3FE276D8C88E}" destId="{34C4A775-5486-42B4-90AC-CE0C0C4107FD}" srcOrd="2" destOrd="0" parTransId="{25EF4740-EC3D-471D-9383-3A1D5EFCF8FE}" sibTransId="{74D966D0-7E32-4E9F-AF85-44E15ECFB36D}"/>
    <dgm:cxn modelId="{9468BA48-E457-4827-9361-18631A9DBD9B}" srcId="{17478EF5-E4C6-47FA-A605-3FE276D8C88E}" destId="{ECDE1C63-EAFD-4562-845C-F91BF2588575}" srcOrd="4" destOrd="0" parTransId="{4F6087FE-F421-49D6-A822-5173D1A40BCD}" sibTransId="{3E6A0AFB-1324-4E2F-B716-77E8D1D0884C}"/>
    <dgm:cxn modelId="{A0A49959-0AA4-4A60-985B-5D762F480599}" type="presOf" srcId="{ECDE1C63-EAFD-4562-845C-F91BF2588575}" destId="{EDF3671C-0E12-4BF9-92F7-FED0086CEC83}" srcOrd="0" destOrd="0" presId="urn:microsoft.com/office/officeart/2005/8/layout/default"/>
    <dgm:cxn modelId="{31730F49-ADB0-4018-8D4F-270908958261}" type="presParOf" srcId="{BF733C99-592B-4166-9D6F-D128C0AF11EE}" destId="{A1CCBB0E-37F6-4F45-813A-FD72B0037DF6}" srcOrd="0" destOrd="0" presId="urn:microsoft.com/office/officeart/2005/8/layout/default"/>
    <dgm:cxn modelId="{302F7CD3-DEEC-4C69-85F7-B2CD1C436F99}" type="presParOf" srcId="{BF733C99-592B-4166-9D6F-D128C0AF11EE}" destId="{D4A06A82-864F-4CE2-82C1-AF990B51D0E3}" srcOrd="1" destOrd="0" presId="urn:microsoft.com/office/officeart/2005/8/layout/default"/>
    <dgm:cxn modelId="{E1A006D9-5A99-44B5-AAC3-28B3C919429C}" type="presParOf" srcId="{BF733C99-592B-4166-9D6F-D128C0AF11EE}" destId="{2F77B96C-BCC1-4DF9-B4C5-D830CB11A611}" srcOrd="2" destOrd="0" presId="urn:microsoft.com/office/officeart/2005/8/layout/default"/>
    <dgm:cxn modelId="{60EE4C82-738F-49F6-86D4-9CDFE3499678}" type="presParOf" srcId="{BF733C99-592B-4166-9D6F-D128C0AF11EE}" destId="{109EE7D7-E1E0-4343-BDA6-10D3233643C5}" srcOrd="3" destOrd="0" presId="urn:microsoft.com/office/officeart/2005/8/layout/default"/>
    <dgm:cxn modelId="{85FA5D4D-2BAF-4221-A61A-458702C23048}" type="presParOf" srcId="{BF733C99-592B-4166-9D6F-D128C0AF11EE}" destId="{7DE72706-B4DB-4129-99EE-7981E67DAF76}" srcOrd="4" destOrd="0" presId="urn:microsoft.com/office/officeart/2005/8/layout/default"/>
    <dgm:cxn modelId="{9531B3F2-4476-4F4E-B3CD-85F95D8B8E04}" type="presParOf" srcId="{BF733C99-592B-4166-9D6F-D128C0AF11EE}" destId="{F0BFCD50-0C32-4544-A3C2-20A3AF9868F2}" srcOrd="5" destOrd="0" presId="urn:microsoft.com/office/officeart/2005/8/layout/default"/>
    <dgm:cxn modelId="{AA9307A9-A6FA-49B4-A698-358F132081A0}" type="presParOf" srcId="{BF733C99-592B-4166-9D6F-D128C0AF11EE}" destId="{D66D60F4-2A7E-4352-8F86-705576FDA00F}" srcOrd="6" destOrd="0" presId="urn:microsoft.com/office/officeart/2005/8/layout/default"/>
    <dgm:cxn modelId="{0BB48348-4842-4C96-9132-CBBD92995215}" type="presParOf" srcId="{BF733C99-592B-4166-9D6F-D128C0AF11EE}" destId="{44DE4463-C094-426A-BC9B-437757D50DE8}" srcOrd="7" destOrd="0" presId="urn:microsoft.com/office/officeart/2005/8/layout/default"/>
    <dgm:cxn modelId="{E60F5FF9-5DCA-4DE9-BF8C-D4B7EF04101E}" type="presParOf" srcId="{BF733C99-592B-4166-9D6F-D128C0AF11EE}" destId="{EDF3671C-0E12-4BF9-92F7-FED0086CEC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064000"/>
        <a:chOff x="0" y="0"/>
        <a:chExt cx="8128000" cy="4064000"/>
      </a:xfrm>
    </dsp:grpSpPr>
    <dsp:sp modelId="{2230E919-CD7F-4B14-A752-B3321C27B987}">
      <dsp:nvSpPr>
        <dsp:cNvPr id="3" name="饼形 2"/>
        <dsp:cNvSpPr/>
      </dsp:nvSpPr>
      <dsp:spPr bwMode="white">
        <a:xfrm>
          <a:off x="0" y="-406400"/>
          <a:ext cx="4876800" cy="4876800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0" y="-406400"/>
        <a:ext cx="4876800" cy="4876800"/>
      </dsp:txXfrm>
    </dsp:sp>
    <dsp:sp modelId="{45DF6DA3-71C9-474C-8015-AB50EE85CDC6}">
      <dsp:nvSpPr>
        <dsp:cNvPr id="4" name="矩形 3"/>
        <dsp:cNvSpPr/>
      </dsp:nvSpPr>
      <dsp:spPr bwMode="white">
        <a:xfrm>
          <a:off x="2438400" y="-406400"/>
          <a:ext cx="5689600" cy="4876800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原盐</a:t>
          </a:r>
          <a:endParaRPr lang="zh-CN" altLang="en-US" sz="3200" b="1" dirty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-406400"/>
        <a:ext cx="5689600" cy="4876800"/>
      </dsp:txXfrm>
    </dsp:sp>
    <dsp:sp modelId="{9E7AB0B8-5CEC-4935-A7A6-47E0F4D3B965}">
      <dsp:nvSpPr>
        <dsp:cNvPr id="6" name="饼形 5"/>
        <dsp:cNvSpPr/>
      </dsp:nvSpPr>
      <dsp:spPr bwMode="white">
        <a:xfrm>
          <a:off x="853431" y="1056623"/>
          <a:ext cx="3169937" cy="3169937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853431" y="1056623"/>
        <a:ext cx="3169937" cy="3169937"/>
      </dsp:txXfrm>
    </dsp:sp>
    <dsp:sp modelId="{05869D26-AD2D-4032-B1CB-E2A878F7500E}">
      <dsp:nvSpPr>
        <dsp:cNvPr id="7" name="矩形 6"/>
        <dsp:cNvSpPr/>
      </dsp:nvSpPr>
      <dsp:spPr bwMode="white">
        <a:xfrm>
          <a:off x="2438400" y="1056623"/>
          <a:ext cx="5689600" cy="3169937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精盐</a:t>
          </a:r>
          <a:endParaRPr lang="zh-CN" altLang="en-US" sz="3200" b="1" dirty="0" smtClean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1056623"/>
        <a:ext cx="5689600" cy="3169937"/>
      </dsp:txXfrm>
    </dsp:sp>
    <dsp:sp modelId="{C69D8ABD-D927-49DC-81AA-DD1FD10B1A9E}">
      <dsp:nvSpPr>
        <dsp:cNvPr id="9" name="饼形 8"/>
        <dsp:cNvSpPr/>
      </dsp:nvSpPr>
      <dsp:spPr bwMode="white">
        <a:xfrm>
          <a:off x="1706888" y="2519697"/>
          <a:ext cx="1463023" cy="1463023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706888" y="2519697"/>
        <a:ext cx="1463023" cy="1463023"/>
      </dsp:txXfrm>
    </dsp:sp>
    <dsp:sp modelId="{9B45A48B-0C0A-4EAD-AD60-49E8E64EAACC}">
      <dsp:nvSpPr>
        <dsp:cNvPr id="10" name="矩形 9"/>
        <dsp:cNvSpPr/>
      </dsp:nvSpPr>
      <dsp:spPr bwMode="white">
        <a:xfrm>
          <a:off x="2438400" y="2519697"/>
          <a:ext cx="5689600" cy="1463023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低钠盐</a:t>
          </a:r>
          <a:endParaRPr lang="zh-CN" altLang="en-US" sz="3200" b="1" dirty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2519697"/>
        <a:ext cx="5689600" cy="1463023"/>
      </dsp:txXfrm>
    </dsp:sp>
    <dsp:sp modelId="{0D7DF8DA-6C08-4EDE-A360-E5FCE9EC68EE}">
      <dsp:nvSpPr>
        <dsp:cNvPr id="5" name="矩形 4" hidden="1"/>
        <dsp:cNvSpPr/>
      </dsp:nvSpPr>
      <dsp:spPr>
        <a:xfrm>
          <a:off x="0" y="4226560"/>
          <a:ext cx="8128000" cy="243840"/>
        </a:xfrm>
        <a:prstGeom prst="rect">
          <a:avLst/>
        </a:prstGeom>
      </dsp:spPr>
      <dsp:txXfrm>
        <a:off x="0" y="4226560"/>
        <a:ext cx="8128000" cy="243840"/>
      </dsp:txXfrm>
    </dsp:sp>
    <dsp:sp modelId="{17510D12-4421-4DA9-ABE2-59964E508D1A}">
      <dsp:nvSpPr>
        <dsp:cNvPr id="8" name="矩形 7" hidden="1"/>
        <dsp:cNvSpPr/>
      </dsp:nvSpPr>
      <dsp:spPr>
        <a:xfrm>
          <a:off x="0" y="3982720"/>
          <a:ext cx="8128000" cy="243840"/>
        </a:xfrm>
        <a:prstGeom prst="rect">
          <a:avLst/>
        </a:prstGeom>
      </dsp:spPr>
      <dsp:txXfrm>
        <a:off x="0" y="3982720"/>
        <a:ext cx="8128000" cy="243840"/>
      </dsp:txXfrm>
    </dsp:sp>
    <dsp:sp modelId="{9D66A749-E3C0-49C8-97BC-8211051A9E4E}">
      <dsp:nvSpPr>
        <dsp:cNvPr id="11" name="矩形 10"/>
        <dsp:cNvSpPr/>
      </dsp:nvSpPr>
      <dsp:spPr bwMode="white">
        <a:xfrm>
          <a:off x="5283200" y="-406400"/>
          <a:ext cx="2844800" cy="146302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l">
            <a:defRPr sz="65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利用自然条件晒制，结构紧密，色泽灰白，纯度约为</a:t>
          </a:r>
          <a:r>
            <a:rPr lang="en-US" dirty="0" smtClean="0">
              <a:solidFill>
                <a:schemeClr val="dk1"/>
              </a:solidFill>
            </a:rPr>
            <a:t>94%</a:t>
          </a:r>
          <a:r>
            <a:rPr lang="zh-CN" dirty="0" smtClean="0">
              <a:solidFill>
                <a:schemeClr val="dk1"/>
              </a:solidFill>
            </a:rPr>
            <a:t>的颗粒，此盐多用于腌制咸菜和鱼、肉等。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-406400"/>
        <a:ext cx="2844800" cy="1463023"/>
      </dsp:txXfrm>
    </dsp:sp>
    <dsp:sp modelId="{19834AF1-05F2-4322-8709-16C601676D44}">
      <dsp:nvSpPr>
        <dsp:cNvPr id="12" name="矩形 11"/>
        <dsp:cNvSpPr/>
      </dsp:nvSpPr>
      <dsp:spPr bwMode="white">
        <a:xfrm>
          <a:off x="5283200" y="1056623"/>
          <a:ext cx="2844800" cy="146307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l">
            <a:defRPr sz="65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以原盐为原料，采用化盐卤水净化，真空蒸发、脱水、干燥等工艺，色洁白，呈粉末状，氯化钠含量在</a:t>
          </a:r>
          <a:r>
            <a:rPr lang="en-US" dirty="0" smtClean="0">
              <a:solidFill>
                <a:schemeClr val="dk1"/>
              </a:solidFill>
            </a:rPr>
            <a:t>99.6%</a:t>
          </a:r>
          <a:r>
            <a:rPr lang="zh-CN" dirty="0" smtClean="0">
              <a:solidFill>
                <a:schemeClr val="dk1"/>
              </a:solidFill>
            </a:rPr>
            <a:t>以上，适合于烹饪调味。 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1056623"/>
        <a:ext cx="2844800" cy="1463074"/>
      </dsp:txXfrm>
    </dsp:sp>
    <dsp:sp modelId="{9528DC94-DADC-4F76-BF0D-E68CA135EBDF}">
      <dsp:nvSpPr>
        <dsp:cNvPr id="13" name="矩形 12"/>
        <dsp:cNvSpPr/>
      </dsp:nvSpPr>
      <dsp:spPr bwMode="white">
        <a:xfrm>
          <a:off x="5283200" y="2519697"/>
          <a:ext cx="2844800" cy="146302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53340" tIns="53340" rIns="53340" bIns="53340" anchor="ctr"/>
        <a:lstStyle>
          <a:lvl1pPr algn="l">
            <a:defRPr sz="65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普通食盐中，钠含量高，钾含量低，易引起膳食钠、钾的不平衡，而导致高血压的发生。低钠盐的钠、钾比例合理，能降低血中胆固醇，适于高血压和心血管疾病患者食用。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2519697"/>
        <a:ext cx="2844800" cy="146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064000"/>
        <a:chOff x="0" y="0"/>
        <a:chExt cx="8128000" cy="4064000"/>
      </a:xfrm>
    </dsp:grpSpPr>
    <dsp:sp modelId="{2230E919-CD7F-4B14-A752-B3321C27B987}">
      <dsp:nvSpPr>
        <dsp:cNvPr id="3" name="饼形 2"/>
        <dsp:cNvSpPr/>
      </dsp:nvSpPr>
      <dsp:spPr bwMode="white">
        <a:xfrm>
          <a:off x="0" y="-406400"/>
          <a:ext cx="4876800" cy="4876800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0" y="-406400"/>
        <a:ext cx="4876800" cy="4876800"/>
      </dsp:txXfrm>
    </dsp:sp>
    <dsp:sp modelId="{45DF6DA3-71C9-474C-8015-AB50EE85CDC6}">
      <dsp:nvSpPr>
        <dsp:cNvPr id="4" name="矩形 3"/>
        <dsp:cNvSpPr/>
      </dsp:nvSpPr>
      <dsp:spPr bwMode="white">
        <a:xfrm>
          <a:off x="2438400" y="-406400"/>
          <a:ext cx="5689600" cy="4876800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加碘盐</a:t>
          </a:r>
          <a:endParaRPr lang="zh-CN" altLang="en-US" sz="3200" b="1" dirty="0" smtClean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-406400"/>
        <a:ext cx="5689600" cy="4876800"/>
      </dsp:txXfrm>
    </dsp:sp>
    <dsp:sp modelId="{9E7AB0B8-5CEC-4935-A7A6-47E0F4D3B965}">
      <dsp:nvSpPr>
        <dsp:cNvPr id="6" name="饼形 5"/>
        <dsp:cNvSpPr/>
      </dsp:nvSpPr>
      <dsp:spPr bwMode="white">
        <a:xfrm>
          <a:off x="853431" y="1056623"/>
          <a:ext cx="3169937" cy="3169937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853431" y="1056623"/>
        <a:ext cx="3169937" cy="3169937"/>
      </dsp:txXfrm>
    </dsp:sp>
    <dsp:sp modelId="{05869D26-AD2D-4032-B1CB-E2A878F7500E}">
      <dsp:nvSpPr>
        <dsp:cNvPr id="7" name="矩形 6"/>
        <dsp:cNvSpPr/>
      </dsp:nvSpPr>
      <dsp:spPr bwMode="white">
        <a:xfrm>
          <a:off x="2438400" y="1056623"/>
          <a:ext cx="5689600" cy="3169937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加硒盐</a:t>
          </a:r>
          <a:endParaRPr lang="zh-CN" altLang="en-US" sz="3200" b="1" dirty="0" smtClean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1056623"/>
        <a:ext cx="5689600" cy="3169937"/>
      </dsp:txXfrm>
    </dsp:sp>
    <dsp:sp modelId="{C69D8ABD-D927-49DC-81AA-DD1FD10B1A9E}">
      <dsp:nvSpPr>
        <dsp:cNvPr id="9" name="饼形 8"/>
        <dsp:cNvSpPr/>
      </dsp:nvSpPr>
      <dsp:spPr bwMode="white">
        <a:xfrm>
          <a:off x="1706888" y="2519697"/>
          <a:ext cx="1463023" cy="1463023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706888" y="2519697"/>
        <a:ext cx="1463023" cy="1463023"/>
      </dsp:txXfrm>
    </dsp:sp>
    <dsp:sp modelId="{9B45A48B-0C0A-4EAD-AD60-49E8E64EAACC}">
      <dsp:nvSpPr>
        <dsp:cNvPr id="10" name="矩形 9"/>
        <dsp:cNvSpPr/>
      </dsp:nvSpPr>
      <dsp:spPr bwMode="white">
        <a:xfrm>
          <a:off x="2438400" y="2519697"/>
          <a:ext cx="5689600" cy="1463023"/>
        </a:xfrm>
        <a:prstGeom prst="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21920" tIns="121920" rIns="121920" bIns="121920" anchor="ctr"/>
        <a:lstStyle>
          <a:lvl1pPr algn="ctr">
            <a:defRPr sz="65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smtClean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rPr>
            <a:t>加锌盐</a:t>
          </a:r>
          <a:endParaRPr lang="zh-CN" altLang="en-US" sz="3200" b="1" dirty="0">
            <a:solidFill>
              <a:schemeClr val="dk1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38400" y="2519697"/>
        <a:ext cx="5689600" cy="1463023"/>
      </dsp:txXfrm>
    </dsp:sp>
    <dsp:sp modelId="{0D7DF8DA-6C08-4EDE-A360-E5FCE9EC68EE}">
      <dsp:nvSpPr>
        <dsp:cNvPr id="5" name="矩形 4" hidden="1"/>
        <dsp:cNvSpPr/>
      </dsp:nvSpPr>
      <dsp:spPr>
        <a:xfrm>
          <a:off x="0" y="4226560"/>
          <a:ext cx="8128000" cy="243840"/>
        </a:xfrm>
        <a:prstGeom prst="rect">
          <a:avLst/>
        </a:prstGeom>
      </dsp:spPr>
      <dsp:txXfrm>
        <a:off x="0" y="4226560"/>
        <a:ext cx="8128000" cy="243840"/>
      </dsp:txXfrm>
    </dsp:sp>
    <dsp:sp modelId="{17510D12-4421-4DA9-ABE2-59964E508D1A}">
      <dsp:nvSpPr>
        <dsp:cNvPr id="8" name="矩形 7" hidden="1"/>
        <dsp:cNvSpPr/>
      </dsp:nvSpPr>
      <dsp:spPr>
        <a:xfrm>
          <a:off x="0" y="3982720"/>
          <a:ext cx="8128000" cy="243840"/>
        </a:xfrm>
        <a:prstGeom prst="rect">
          <a:avLst/>
        </a:prstGeom>
      </dsp:spPr>
      <dsp:txXfrm>
        <a:off x="0" y="3982720"/>
        <a:ext cx="8128000" cy="243840"/>
      </dsp:txXfrm>
    </dsp:sp>
    <dsp:sp modelId="{9D66A749-E3C0-49C8-97BC-8211051A9E4E}">
      <dsp:nvSpPr>
        <dsp:cNvPr id="11" name="矩形 10"/>
        <dsp:cNvSpPr/>
      </dsp:nvSpPr>
      <dsp:spPr bwMode="white">
        <a:xfrm>
          <a:off x="5283200" y="-406400"/>
          <a:ext cx="2844800" cy="146302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65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加入一定比例的碘化物和稳定剂的食盐。为防治碘缺乏症，在普通食盐中添加一定剂量的碘化钾和碘酸钾。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-406400"/>
        <a:ext cx="2844800" cy="1463023"/>
      </dsp:txXfrm>
    </dsp:sp>
    <dsp:sp modelId="{19834AF1-05F2-4322-8709-16C601676D44}">
      <dsp:nvSpPr>
        <dsp:cNvPr id="12" name="矩形 11"/>
        <dsp:cNvSpPr/>
      </dsp:nvSpPr>
      <dsp:spPr bwMode="white">
        <a:xfrm>
          <a:off x="5283200" y="1056623"/>
          <a:ext cx="2844800" cy="146307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65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</a:rPr>
            <a:t>硒是人体微量元素中的</a:t>
          </a:r>
          <a:r>
            <a:rPr lang="en-US" dirty="0" smtClean="0">
              <a:solidFill>
                <a:schemeClr val="dk1"/>
              </a:solidFill>
            </a:rPr>
            <a:t>“</a:t>
          </a:r>
          <a:r>
            <a:rPr lang="zh-CN" dirty="0" smtClean="0">
              <a:solidFill>
                <a:schemeClr val="dk1"/>
              </a:solidFill>
            </a:rPr>
            <a:t>抗癌之王</a:t>
          </a:r>
          <a:r>
            <a:rPr lang="en-US" dirty="0" smtClean="0">
              <a:solidFill>
                <a:schemeClr val="dk1"/>
              </a:solidFill>
            </a:rPr>
            <a:t>”</a:t>
          </a:r>
          <a:r>
            <a:rPr lang="zh-CN" dirty="0" smtClean="0">
              <a:solidFill>
                <a:schemeClr val="dk1"/>
              </a:solidFill>
            </a:rPr>
            <a:t>。加硒盐则是在碘盐的基础上添加了一定量的亚硒酸钠制成的。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1056623"/>
        <a:ext cx="2844800" cy="1463074"/>
      </dsp:txXfrm>
    </dsp:sp>
    <dsp:sp modelId="{9528DC94-DADC-4F76-BF0D-E68CA135EBDF}">
      <dsp:nvSpPr>
        <dsp:cNvPr id="13" name="矩形 12"/>
        <dsp:cNvSpPr/>
      </dsp:nvSpPr>
      <dsp:spPr bwMode="white">
        <a:xfrm>
          <a:off x="5283200" y="2519697"/>
          <a:ext cx="2844800" cy="146302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65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zh-CN" altLang="en-US" b="0" i="0" u="none" strike="noStrike" cap="none" normalizeH="0" baseline="0" smtClean="0">
              <a:solidFill>
                <a:schemeClr val="dk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rPr>
            <a:t>用葡萄糖酸锌与精盐均匀掺兑而成，可治疗儿童因缺锌引起的发育迟缓、身材矮小、智力降低及老年人食欲不振、衰老加快等症状。</a:t>
          </a:r>
          <a:r>
            <a:rPr lang="zh-CN" smtClean="0">
              <a:solidFill>
                <a:schemeClr val="dk1"/>
              </a:solidFill>
            </a:rPr>
            <a:t>。</a:t>
          </a:r>
          <a:endParaRPr lang="zh-CN" altLang="en-US" dirty="0">
            <a:solidFill>
              <a:schemeClr val="dk1"/>
            </a:solidFill>
          </a:endParaRPr>
        </a:p>
      </dsp:txBody>
      <dsp:txXfrm>
        <a:off x="5283200" y="2519697"/>
        <a:ext cx="2844800" cy="1463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4064000"/>
        <a:chOff x="0" y="0"/>
        <a:chExt cx="8128000" cy="4064000"/>
      </a:xfrm>
    </dsp:grpSpPr>
    <dsp:sp modelId="{A1CCBB0E-37F6-4F45-813A-FD72B0037DF6}">
      <dsp:nvSpPr>
        <dsp:cNvPr id="3" name="矩形 2"/>
        <dsp:cNvSpPr/>
      </dsp:nvSpPr>
      <dsp:spPr bwMode="white">
        <a:xfrm>
          <a:off x="-25" y="380988"/>
          <a:ext cx="2540023" cy="1524014"/>
        </a:xfrm>
        <a:prstGeom prst="rect">
          <a:avLst/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dirty="0" smtClean="0"/>
            <a:t>增进制品</a:t>
          </a:r>
          <a:r>
            <a:rPr lang="en-US" altLang="zh-CN" sz="2400" b="1" dirty="0" smtClean="0"/>
            <a:t>    </a:t>
          </a:r>
          <a:r>
            <a:rPr lang="zh-CN" sz="2400" b="1" dirty="0" smtClean="0"/>
            <a:t>风味</a:t>
          </a:r>
          <a:endParaRPr lang="zh-CN" altLang="en-US" sz="2400" dirty="0"/>
        </a:p>
      </dsp:txBody>
      <dsp:txXfrm>
        <a:off x="-25" y="380988"/>
        <a:ext cx="2540023" cy="1524014"/>
      </dsp:txXfrm>
    </dsp:sp>
    <dsp:sp modelId="{2F77B96C-BCC1-4DF9-B4C5-D830CB11A611}">
      <dsp:nvSpPr>
        <dsp:cNvPr id="4" name="矩形 3"/>
        <dsp:cNvSpPr/>
      </dsp:nvSpPr>
      <dsp:spPr bwMode="white">
        <a:xfrm>
          <a:off x="2794001" y="380988"/>
          <a:ext cx="2540023" cy="1524014"/>
        </a:xfrm>
        <a:prstGeom prst="rect">
          <a:avLst/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/>
            <a:t>调节和控制 发酵速度</a:t>
          </a:r>
          <a:endParaRPr lang="zh-CN" altLang="en-US" sz="2400" dirty="0"/>
        </a:p>
      </dsp:txBody>
      <dsp:txXfrm>
        <a:off x="2794001" y="380988"/>
        <a:ext cx="2540023" cy="1524014"/>
      </dsp:txXfrm>
    </dsp:sp>
    <dsp:sp modelId="{7DE72706-B4DB-4129-99EE-7981E67DAF76}">
      <dsp:nvSpPr>
        <dsp:cNvPr id="5" name="矩形 4"/>
        <dsp:cNvSpPr/>
      </dsp:nvSpPr>
      <dsp:spPr bwMode="white">
        <a:xfrm>
          <a:off x="5588026" y="380988"/>
          <a:ext cx="2540023" cy="1524014"/>
        </a:xfrm>
        <a:prstGeom prst="rect">
          <a:avLst/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dirty="0" smtClean="0"/>
            <a:t>增强面筋</a:t>
          </a:r>
          <a:r>
            <a:rPr lang="en-US" altLang="zh-CN" sz="2400" b="1" dirty="0" smtClean="0"/>
            <a:t>    </a:t>
          </a:r>
          <a:r>
            <a:rPr lang="zh-CN" sz="2400" b="1" dirty="0" smtClean="0"/>
            <a:t>筋力</a:t>
          </a:r>
          <a:endParaRPr lang="zh-CN" altLang="en-US" sz="2400" dirty="0"/>
        </a:p>
      </dsp:txBody>
      <dsp:txXfrm>
        <a:off x="5588026" y="380988"/>
        <a:ext cx="2540023" cy="1524014"/>
      </dsp:txXfrm>
    </dsp:sp>
    <dsp:sp modelId="{D66D60F4-2A7E-4352-8F86-705576FDA00F}">
      <dsp:nvSpPr>
        <dsp:cNvPr id="6" name="矩形 5"/>
        <dsp:cNvSpPr/>
      </dsp:nvSpPr>
      <dsp:spPr bwMode="white">
        <a:xfrm>
          <a:off x="1396984" y="2158999"/>
          <a:ext cx="2540023" cy="1524014"/>
        </a:xfrm>
        <a:prstGeom prst="rect">
          <a:avLst/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/>
            <a:t>改善面包的 内部颜色</a:t>
          </a:r>
          <a:endParaRPr lang="zh-CN" altLang="en-US" sz="2400" dirty="0"/>
        </a:p>
      </dsp:txBody>
      <dsp:txXfrm>
        <a:off x="1396984" y="2158999"/>
        <a:ext cx="2540023" cy="1524014"/>
      </dsp:txXfrm>
    </dsp:sp>
    <dsp:sp modelId="{EDF3671C-0E12-4BF9-92F7-FED0086CEC83}">
      <dsp:nvSpPr>
        <dsp:cNvPr id="7" name="矩形 6"/>
        <dsp:cNvSpPr/>
      </dsp:nvSpPr>
      <dsp:spPr bwMode="white">
        <a:xfrm>
          <a:off x="4150064" y="2086517"/>
          <a:ext cx="2540023" cy="1524014"/>
        </a:xfrm>
        <a:prstGeom prst="rect">
          <a:avLst/>
        </a:prstGeom>
      </dsp:spPr>
      <dsp:style>
        <a:lnRef idx="3">
          <a:schemeClr val="lt1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/>
            <a:t>增加面团    调制时间</a:t>
          </a:r>
          <a:endParaRPr lang="zh-CN" altLang="en-US" sz="2400" dirty="0"/>
        </a:p>
      </dsp:txBody>
      <dsp:txXfrm>
        <a:off x="4150064" y="2086517"/>
        <a:ext cx="2540023" cy="1524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DA0192-C995-4DBF-BDB4-D99600D742A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D55BDF-5A5C-4C22-B3E9-4B9C4EDAAAB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C79207-399D-424C-A01A-5EAFEC3C489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C826EC-490D-4DDA-B191-074A5489077B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组合 6"/>
          <p:cNvGrpSpPr/>
          <p:nvPr userDrawn="1"/>
        </p:nvGrpSpPr>
        <p:grpSpPr>
          <a:xfrm>
            <a:off x="9774238" y="314325"/>
            <a:ext cx="2174875" cy="2592388"/>
            <a:chOff x="9774238" y="314325"/>
            <a:chExt cx="2174875" cy="2592388"/>
          </a:xfrm>
        </p:grpSpPr>
        <p:sp>
          <p:nvSpPr>
            <p:cNvPr id="9" name="椭圆 8"/>
            <p:cNvSpPr/>
            <p:nvPr/>
          </p:nvSpPr>
          <p:spPr>
            <a:xfrm>
              <a:off x="9774238" y="314325"/>
              <a:ext cx="1697037" cy="169545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9783763" y="500063"/>
              <a:ext cx="1397000" cy="1397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233150" y="1527175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809163" y="889000"/>
              <a:ext cx="715962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922000" y="2190750"/>
              <a:ext cx="715963" cy="71596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EAB820-B2C5-47AA-9C96-158F6CBB8911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2BB97C-8139-4F45-B794-A20A7A46C67E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40F6DB-3E71-4C5F-A2E5-BE6AF21DAE2F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769AD6-2B68-401F-AA98-6C1081A64C77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29E84-3CCD-41C5-86B2-608853518E24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F0F5CA-B410-41BC-A69C-BB196929DB1A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9CB4B5-2F79-403E-99C8-3A2685D8F7B6}" type="datetime5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>
            <a:off x="-1272381" y="5003006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0" y="6413500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矩形 19"/>
          <p:cNvSpPr>
            <a:spLocks noChangeArrowheads="1"/>
          </p:cNvSpPr>
          <p:nvPr/>
        </p:nvSpPr>
        <p:spPr bwMode="auto">
          <a:xfrm>
            <a:off x="419100" y="6446838"/>
            <a:ext cx="2800350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高技能人才培训多媒体手册式系列教材</a:t>
            </a:r>
            <a:endParaRPr kumimoji="0" lang="zh-CN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6"/>
          <p:cNvGrpSpPr/>
          <p:nvPr/>
        </p:nvGrpSpPr>
        <p:grpSpPr>
          <a:xfrm>
            <a:off x="0" y="0"/>
            <a:ext cx="5711825" cy="6754813"/>
            <a:chOff x="-4750" y="0"/>
            <a:chExt cx="4351447" cy="5145088"/>
          </a:xfrm>
        </p:grpSpPr>
        <p:pic>
          <p:nvPicPr>
            <p:cNvPr id="8" name="图片 7" descr="1622428789(1)"/>
            <p:cNvPicPr/>
            <p:nvPr/>
          </p:nvPicPr>
          <p:blipFill>
            <a:blip r:embed="rId1" cstate="print"/>
            <a:srcRect b="15004"/>
            <a:stretch>
              <a:fillRect/>
            </a:stretch>
          </p:blipFill>
          <p:spPr>
            <a:xfrm>
              <a:off x="-4750" y="0"/>
              <a:ext cx="140839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 descr="C:\Users\ADMINI~1\AppData\Local\Temp\WeChat Files\ac5bb09a9924ef14db3122dc175615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0"/>
              <a:ext cx="1512168" cy="10243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图片 9" descr="C:\Users\Administrator\Desktop\重乳酪\微信图片_20210620151850.png微信图片_202106201518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8" y="1168388"/>
              <a:ext cx="2117725" cy="1944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图片 10" descr="IMG_0768"/>
            <p:cNvPicPr/>
            <p:nvPr/>
          </p:nvPicPr>
          <p:blipFill>
            <a:blip r:embed="rId4" cstate="print"/>
            <a:srcRect l="36402" t="11635" b="12735"/>
            <a:stretch>
              <a:fillRect/>
            </a:stretch>
          </p:blipFill>
          <p:spPr>
            <a:xfrm>
              <a:off x="0" y="3220616"/>
              <a:ext cx="2012923" cy="19244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图片 11" descr="IMG_07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7724" y="3220616"/>
              <a:ext cx="2258973" cy="1888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Rectangle 18"/>
          <p:cNvSpPr/>
          <p:nvPr/>
        </p:nvSpPr>
        <p:spPr>
          <a:xfrm>
            <a:off x="4160838" y="3394075"/>
            <a:ext cx="7461250" cy="61436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en-US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4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西式面点常用原料及应用</a:t>
            </a:r>
            <a:endParaRPr lang="zh-CN" altLang="en-US" sz="4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5789613" y="1389063"/>
            <a:ext cx="5486400" cy="1107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None/>
            </a:pP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西式</a:t>
            </a:r>
            <a:r>
              <a:rPr lang="zh-CN" altLang="en-US" sz="7200" b="1" dirty="0">
                <a:solidFill>
                  <a:srgbClr val="FE62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面点技术</a:t>
            </a:r>
            <a:endParaRPr lang="en-US" altLang="zh-CN" sz="7200" b="1" dirty="0">
              <a:solidFill>
                <a:srgbClr val="FE62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3"/>
          <p:cNvGrpSpPr/>
          <p:nvPr/>
        </p:nvGrpSpPr>
        <p:grpSpPr>
          <a:xfrm>
            <a:off x="666750" y="357188"/>
            <a:ext cx="6953250" cy="1306512"/>
            <a:chOff x="731" y="1376"/>
            <a:chExt cx="4380" cy="823"/>
          </a:xfrm>
        </p:grpSpPr>
        <p:sp>
          <p:nvSpPr>
            <p:cNvPr id="21509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573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11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2" name="Rectangle 8"/>
            <p:cNvSpPr/>
            <p:nvPr/>
          </p:nvSpPr>
          <p:spPr>
            <a:xfrm>
              <a:off x="1493" y="1593"/>
              <a:ext cx="36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蛋糕油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619250" y="1714500"/>
            <a:ext cx="8858250" cy="4429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500" y="1928813"/>
            <a:ext cx="81915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（三）添加蛋糕油的注意事项</a:t>
            </a:r>
            <a:endParaRPr kumimoji="0" lang="zh-CN" altLang="zh-CN" sz="1600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蛋糕油一定要保证在面糊搅拌完成之前能充分溶解，否则会出现沉淀结块；面糊中有蛋糕油的添加则不能长时间的搅拌，因为过度的搅拌会使空气拌入太多，反而不能够稳定气泡，导致破裂，最终造成成品体积下陷，组织变成棉花状。</a:t>
            </a:r>
            <a:endParaRPr kumimoji="0" lang="zh-CN" altLang="zh-CN" sz="16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3"/>
          <p:cNvGrpSpPr/>
          <p:nvPr/>
        </p:nvGrpSpPr>
        <p:grpSpPr>
          <a:xfrm>
            <a:off x="381000" y="214313"/>
            <a:ext cx="8096250" cy="1306512"/>
            <a:chOff x="731" y="1376"/>
            <a:chExt cx="5100" cy="823"/>
          </a:xfrm>
        </p:grpSpPr>
        <p:sp>
          <p:nvSpPr>
            <p:cNvPr id="22532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59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4" name="Rectangle 6"/>
            <p:cNvSpPr/>
            <p:nvPr/>
          </p:nvSpPr>
          <p:spPr>
            <a:xfrm>
              <a:off x="840" y="1495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435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塔塔粉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(Cream of Tartar)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2531" name="TextBox 18"/>
          <p:cNvSpPr txBox="1"/>
          <p:nvPr/>
        </p:nvSpPr>
        <p:spPr>
          <a:xfrm>
            <a:off x="1619250" y="1357313"/>
            <a:ext cx="8858250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  <a:r>
              <a:rPr lang="zh-CN" altLang="zh-CN" dirty="0">
                <a:latin typeface="Times New Roman" panose="02020603050405020304" pitchFamily="18" charset="0"/>
              </a:rPr>
              <a:t>塔塔粉是一种酸性的白色粉末，蛋糕制作时的主要用途是帮助蛋白打发以及中和蛋白的碱性，因为蛋白的碱性很强。而且蛋储存得愈久，蛋白的碱性就愈强，而用大量蛋白制作的食物都有碱味且色带黄，加了塔塔粉不但可中和碱味，颜色也会较雪白。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92D050"/>
                </a:solidFill>
                <a:latin typeface="Times New Roman" panose="02020603050405020304" pitchFamily="18" charset="0"/>
              </a:rPr>
              <a:t>（一）塔塔粉的功能</a:t>
            </a:r>
            <a:endParaRPr lang="zh-CN" altLang="zh-CN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1. </a:t>
            </a:r>
            <a:r>
              <a:rPr lang="zh-CN" altLang="zh-CN" dirty="0">
                <a:latin typeface="Times New Roman" panose="02020603050405020304" pitchFamily="18" charset="0"/>
              </a:rPr>
              <a:t>中和蛋白的碱性。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2. </a:t>
            </a:r>
            <a:r>
              <a:rPr lang="zh-CN" altLang="zh-CN" dirty="0">
                <a:latin typeface="Times New Roman" panose="02020603050405020304" pitchFamily="18" charset="0"/>
              </a:rPr>
              <a:t>帮助蛋白起发，使泡沫稳定、持久。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3. </a:t>
            </a:r>
            <a:r>
              <a:rPr lang="zh-CN" altLang="zh-CN" dirty="0">
                <a:latin typeface="Times New Roman" panose="02020603050405020304" pitchFamily="18" charset="0"/>
              </a:rPr>
              <a:t>增加制品的韧性，使产品更为柔软。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92D050"/>
                </a:solidFill>
                <a:latin typeface="Times New Roman" panose="02020603050405020304" pitchFamily="18" charset="0"/>
              </a:rPr>
              <a:t>（二）塔塔粉的添加量和添加方法</a:t>
            </a:r>
            <a:endParaRPr lang="zh-CN" altLang="zh-CN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</a:t>
            </a:r>
            <a:r>
              <a:rPr lang="zh-CN" altLang="zh-CN" dirty="0">
                <a:latin typeface="Times New Roman" panose="02020603050405020304" pitchFamily="18" charset="0"/>
              </a:rPr>
              <a:t>它的添加量是全蛋的</a:t>
            </a:r>
            <a:r>
              <a:rPr lang="en-US" altLang="zh-CN" dirty="0">
                <a:latin typeface="Times New Roman" panose="02020603050405020304" pitchFamily="18" charset="0"/>
              </a:rPr>
              <a:t>0.6%</a:t>
            </a:r>
            <a:r>
              <a:rPr lang="zh-CN" altLang="zh-CN" dirty="0">
                <a:latin typeface="Times New Roman" panose="02020603050405020304" pitchFamily="18" charset="0"/>
              </a:rPr>
              <a:t>—</a:t>
            </a:r>
            <a:r>
              <a:rPr lang="en-US" altLang="zh-CN" dirty="0">
                <a:latin typeface="Times New Roman" panose="02020603050405020304" pitchFamily="18" charset="0"/>
              </a:rPr>
              <a:t>1.5%</a:t>
            </a:r>
            <a:r>
              <a:rPr lang="zh-CN" altLang="zh-CN" dirty="0">
                <a:latin typeface="Times New Roman" panose="02020603050405020304" pitchFamily="18" charset="0"/>
              </a:rPr>
              <a:t>，与蛋清部分的砂糖一起拌匀加入。</a:t>
            </a:r>
            <a:endParaRPr lang="zh-CN" altLang="zh-CN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Box 18"/>
          <p:cNvSpPr txBox="1"/>
          <p:nvPr/>
        </p:nvSpPr>
        <p:spPr>
          <a:xfrm>
            <a:off x="1619250" y="1357313"/>
            <a:ext cx="8447088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  <a:r>
              <a:rPr lang="zh-CN" altLang="zh-CN" dirty="0">
                <a:latin typeface="Times New Roman" panose="02020603050405020304" pitchFamily="18" charset="0"/>
              </a:rPr>
              <a:t>啫喱粉的啫喱是英文</a:t>
            </a:r>
            <a:r>
              <a:rPr lang="en-US" altLang="zh-CN" dirty="0">
                <a:latin typeface="Times New Roman" panose="02020603050405020304" pitchFamily="18" charset="0"/>
              </a:rPr>
              <a:t>jelly</a:t>
            </a:r>
            <a:r>
              <a:rPr lang="zh-CN" altLang="zh-CN" dirty="0">
                <a:latin typeface="Times New Roman" panose="02020603050405020304" pitchFamily="18" charset="0"/>
              </a:rPr>
              <a:t>的译音，啫喱粉则是制作果冻的一种粉状原料，又称果冻粉。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  <a:r>
              <a:rPr lang="zh-CN" altLang="zh-CN" dirty="0">
                <a:latin typeface="Times New Roman" panose="02020603050405020304" pitchFamily="18" charset="0"/>
              </a:rPr>
              <a:t>啫喱粉它是制作啫喱（果冻）的必用原料之一，也用于制作布丁 （</a:t>
            </a:r>
            <a:r>
              <a:rPr lang="en-US" altLang="zh-CN" dirty="0">
                <a:latin typeface="Times New Roman" panose="02020603050405020304" pitchFamily="18" charset="0"/>
              </a:rPr>
              <a:t>pudding</a:t>
            </a:r>
            <a:r>
              <a:rPr lang="zh-CN" altLang="zh-CN" dirty="0">
                <a:latin typeface="Times New Roman" panose="02020603050405020304" pitchFamily="18" charset="0"/>
              </a:rPr>
              <a:t>）和慕斯</a:t>
            </a:r>
            <a:r>
              <a:rPr lang="en-US" altLang="zh-CN" dirty="0">
                <a:latin typeface="Times New Roman" panose="02020603050405020304" pitchFamily="18" charset="0"/>
              </a:rPr>
              <a:t>(mousse)</a:t>
            </a:r>
            <a:r>
              <a:rPr lang="zh-CN" altLang="zh-CN" dirty="0">
                <a:latin typeface="Times New Roman" panose="02020603050405020304" pitchFamily="18" charset="0"/>
              </a:rPr>
              <a:t>等西点。啫喱粉不仅仅为制作果冻的主料。利用它良好的稳定性能，煮成啫喱水，加入果占还可以作为生日蛋糕的装饰，抹在弧形的蛋糕上面非常的美观。</a:t>
            </a:r>
            <a:endParaRPr lang="zh-CN" altLang="zh-CN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381000" y="193675"/>
            <a:ext cx="7524750" cy="1306513"/>
            <a:chOff x="731" y="1376"/>
            <a:chExt cx="4740" cy="823"/>
          </a:xfrm>
        </p:grpSpPr>
        <p:sp>
          <p:nvSpPr>
            <p:cNvPr id="23556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0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58" name="Rectangle 6"/>
            <p:cNvSpPr/>
            <p:nvPr/>
          </p:nvSpPr>
          <p:spPr>
            <a:xfrm>
              <a:off x="867" y="152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399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啫喱粉（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Jelly Powder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18"/>
          <p:cNvSpPr txBox="1"/>
          <p:nvPr/>
        </p:nvSpPr>
        <p:spPr>
          <a:xfrm>
            <a:off x="1619250" y="1357313"/>
            <a:ext cx="8858250" cy="2446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      </a:t>
            </a:r>
            <a:r>
              <a:rPr lang="zh-CN" altLang="zh-CN" dirty="0">
                <a:latin typeface="Times New Roman" panose="02020603050405020304" pitchFamily="18" charset="0"/>
              </a:rPr>
              <a:t>吉士粉是一种香料粉，呈粉末状，浅黄色或浅橙黄色，具有浓郁的奶香味和果香味，由疏松剂、稳定剂、食用香精、食用色素、奶粉、淀粉和填充剂组合而成。吉士粉在西餐中主要用于制作糕点和布丁，后来通过香港厨师引进，才用于中式烹调。吉士粉易溶化，适用于软、香、滑的冷热甜点之中（如蛋糕、蛋卷、馅心、面包、蛋挞等糕点中），主要取其特殊的香气和味道，是一种较理想的食品香料粉。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4579" name="Group 3"/>
          <p:cNvGrpSpPr/>
          <p:nvPr/>
        </p:nvGrpSpPr>
        <p:grpSpPr>
          <a:xfrm>
            <a:off x="381000" y="214313"/>
            <a:ext cx="8096250" cy="1306512"/>
            <a:chOff x="731" y="1376"/>
            <a:chExt cx="5100" cy="823"/>
          </a:xfrm>
        </p:grpSpPr>
        <p:sp>
          <p:nvSpPr>
            <p:cNvPr id="24580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0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582" name="Rectangle 6"/>
            <p:cNvSpPr/>
            <p:nvPr/>
          </p:nvSpPr>
          <p:spPr>
            <a:xfrm>
              <a:off x="862" y="1506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435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吉士粉（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custard powder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直接连接符 8"/>
          <p:cNvCxnSpPr/>
          <p:nvPr/>
        </p:nvCxnSpPr>
        <p:spPr>
          <a:xfrm>
            <a:off x="6103938" y="1473200"/>
            <a:ext cx="0" cy="5102225"/>
          </a:xfrm>
          <a:prstGeom prst="line">
            <a:avLst/>
          </a:pr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30"/>
          <p:cNvGrpSpPr/>
          <p:nvPr/>
        </p:nvGrpSpPr>
        <p:grpSpPr>
          <a:xfrm>
            <a:off x="2355850" y="1885950"/>
            <a:ext cx="4337050" cy="684213"/>
            <a:chOff x="5879462" y="287200"/>
            <a:chExt cx="3545784" cy="558112"/>
          </a:xfrm>
        </p:grpSpPr>
        <p:pic>
          <p:nvPicPr>
            <p:cNvPr id="25627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6307485" y="296365"/>
              <a:ext cx="2680840" cy="38855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28" name="组合 32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25629" name="Freeform 56"/>
              <p:cNvSpPr/>
              <p:nvPr/>
            </p:nvSpPr>
            <p:spPr bwMode="auto">
              <a:xfrm>
                <a:off x="9009697" y="760883"/>
                <a:ext cx="2422342" cy="430413"/>
              </a:xfrm>
              <a:custGeom>
                <a:avLst/>
                <a:gdLst>
                  <a:gd name="T0" fmla="*/ 2389754 w 2385"/>
                  <a:gd name="T1" fmla="*/ 0 h 425"/>
                  <a:gd name="T2" fmla="*/ 0 w 2385"/>
                  <a:gd name="T3" fmla="*/ 0 h 425"/>
                  <a:gd name="T4" fmla="*/ 0 w 2385"/>
                  <a:gd name="T5" fmla="*/ 430899 h 425"/>
                  <a:gd name="T6" fmla="*/ 2389754 w 2385"/>
                  <a:gd name="T7" fmla="*/ 430899 h 425"/>
                  <a:gd name="T8" fmla="*/ 2422254 w 2385"/>
                  <a:gd name="T9" fmla="*/ 398455 h 425"/>
                  <a:gd name="T10" fmla="*/ 2422254 w 2385"/>
                  <a:gd name="T11" fmla="*/ 32444 h 425"/>
                  <a:gd name="T12" fmla="*/ 2389754 w 2385"/>
                  <a:gd name="T13" fmla="*/ 0 h 4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85"/>
                  <a:gd name="T22" fmla="*/ 0 h 425"/>
                  <a:gd name="T23" fmla="*/ 2385 w 2385"/>
                  <a:gd name="T24" fmla="*/ 425 h 4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57"/>
              <p:cNvSpPr/>
              <p:nvPr/>
            </p:nvSpPr>
            <p:spPr bwMode="auto">
              <a:xfrm>
                <a:off x="7995986" y="760883"/>
                <a:ext cx="1013711" cy="430413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58"/>
              <p:cNvSpPr/>
              <p:nvPr/>
            </p:nvSpPr>
            <p:spPr bwMode="auto">
              <a:xfrm>
                <a:off x="8338082" y="1044479"/>
                <a:ext cx="255314" cy="257244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" name="组合 37"/>
          <p:cNvGrpSpPr/>
          <p:nvPr/>
        </p:nvGrpSpPr>
        <p:grpSpPr>
          <a:xfrm>
            <a:off x="2381250" y="3857625"/>
            <a:ext cx="4338638" cy="682625"/>
            <a:chOff x="5879462" y="287200"/>
            <a:chExt cx="3545784" cy="558112"/>
          </a:xfrm>
        </p:grpSpPr>
        <p:pic>
          <p:nvPicPr>
            <p:cNvPr id="25622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307485" y="296365"/>
              <a:ext cx="2680840" cy="50162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23" name="组合 39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25624" name="Freeform 56"/>
              <p:cNvSpPr/>
              <p:nvPr/>
            </p:nvSpPr>
            <p:spPr>
              <a:xfrm>
                <a:off x="9009785" y="760883"/>
                <a:ext cx="2422254" cy="430899"/>
              </a:xfrm>
              <a:custGeom>
                <a:avLst/>
                <a:gdLst>
                  <a:gd name="txL" fmla="*/ 0 w 2385"/>
                  <a:gd name="txT" fmla="*/ 0 h 425"/>
                  <a:gd name="txR" fmla="*/ 2385 w 2385"/>
                  <a:gd name="txB" fmla="*/ 425 h 425"/>
                </a:gdLst>
                <a:ahLst/>
                <a:cxnLst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rgbClr val="92D0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" name="Freeform 57"/>
              <p:cNvSpPr/>
              <p:nvPr/>
            </p:nvSpPr>
            <p:spPr bwMode="auto">
              <a:xfrm>
                <a:off x="7995986" y="760883"/>
                <a:ext cx="1013340" cy="431415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8"/>
              <p:cNvSpPr/>
              <p:nvPr/>
            </p:nvSpPr>
            <p:spPr bwMode="auto">
              <a:xfrm>
                <a:off x="8337957" y="1045138"/>
                <a:ext cx="255221" cy="256585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6" name="组合 44"/>
          <p:cNvGrpSpPr/>
          <p:nvPr/>
        </p:nvGrpSpPr>
        <p:grpSpPr>
          <a:xfrm flipH="1">
            <a:off x="5510213" y="2857500"/>
            <a:ext cx="4338637" cy="682625"/>
            <a:chOff x="5879462" y="287200"/>
            <a:chExt cx="3545784" cy="558112"/>
          </a:xfrm>
        </p:grpSpPr>
        <p:pic>
          <p:nvPicPr>
            <p:cNvPr id="25617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307485" y="296365"/>
              <a:ext cx="2680840" cy="3681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18" name="组合 46"/>
            <p:cNvGrpSpPr/>
            <p:nvPr/>
          </p:nvGrpSpPr>
          <p:grpSpPr>
            <a:xfrm flipH="1">
              <a:off x="5879462" y="287200"/>
              <a:ext cx="3545784" cy="558112"/>
              <a:chOff x="7995986" y="760883"/>
              <a:chExt cx="3436053" cy="540840"/>
            </a:xfrm>
          </p:grpSpPr>
          <p:sp>
            <p:nvSpPr>
              <p:cNvPr id="25" name="Freeform 56"/>
              <p:cNvSpPr/>
              <p:nvPr/>
            </p:nvSpPr>
            <p:spPr bwMode="auto">
              <a:xfrm>
                <a:off x="9009326" y="760883"/>
                <a:ext cx="2422713" cy="431415"/>
              </a:xfrm>
              <a:custGeom>
                <a:avLst/>
                <a:gdLst>
                  <a:gd name="T0" fmla="*/ 2353 w 2385"/>
                  <a:gd name="T1" fmla="*/ 0 h 425"/>
                  <a:gd name="T2" fmla="*/ 0 w 2385"/>
                  <a:gd name="T3" fmla="*/ 0 h 425"/>
                  <a:gd name="T4" fmla="*/ 0 w 2385"/>
                  <a:gd name="T5" fmla="*/ 425 h 425"/>
                  <a:gd name="T6" fmla="*/ 2353 w 2385"/>
                  <a:gd name="T7" fmla="*/ 425 h 425"/>
                  <a:gd name="T8" fmla="*/ 2385 w 2385"/>
                  <a:gd name="T9" fmla="*/ 393 h 425"/>
                  <a:gd name="T10" fmla="*/ 2385 w 2385"/>
                  <a:gd name="T11" fmla="*/ 32 h 425"/>
                  <a:gd name="T12" fmla="*/ 2353 w 2385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5" h="425">
                    <a:moveTo>
                      <a:pt x="2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2353" y="425"/>
                      <a:pt x="2353" y="425"/>
                      <a:pt x="2353" y="425"/>
                    </a:cubicBezTo>
                    <a:cubicBezTo>
                      <a:pt x="2370" y="425"/>
                      <a:pt x="2385" y="411"/>
                      <a:pt x="2385" y="393"/>
                    </a:cubicBezTo>
                    <a:cubicBezTo>
                      <a:pt x="2385" y="32"/>
                      <a:pt x="2385" y="32"/>
                      <a:pt x="2385" y="32"/>
                    </a:cubicBezTo>
                    <a:cubicBezTo>
                      <a:pt x="2385" y="15"/>
                      <a:pt x="2370" y="0"/>
                      <a:pt x="235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>
                <a:off x="7995986" y="760883"/>
                <a:ext cx="1013340" cy="431415"/>
              </a:xfrm>
              <a:custGeom>
                <a:avLst/>
                <a:gdLst>
                  <a:gd name="T0" fmla="*/ 32 w 734"/>
                  <a:gd name="T1" fmla="*/ 0 h 425"/>
                  <a:gd name="T2" fmla="*/ 0 w 734"/>
                  <a:gd name="T3" fmla="*/ 32 h 425"/>
                  <a:gd name="T4" fmla="*/ 0 w 734"/>
                  <a:gd name="T5" fmla="*/ 393 h 425"/>
                  <a:gd name="T6" fmla="*/ 32 w 734"/>
                  <a:gd name="T7" fmla="*/ 425 h 425"/>
                  <a:gd name="T8" fmla="*/ 734 w 734"/>
                  <a:gd name="T9" fmla="*/ 425 h 425"/>
                  <a:gd name="T10" fmla="*/ 734 w 734"/>
                  <a:gd name="T11" fmla="*/ 0 h 425"/>
                  <a:gd name="T12" fmla="*/ 32 w 734"/>
                  <a:gd name="T13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4" h="42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411"/>
                      <a:pt x="14" y="425"/>
                      <a:pt x="32" y="425"/>
                    </a:cubicBezTo>
                    <a:cubicBezTo>
                      <a:pt x="734" y="425"/>
                      <a:pt x="734" y="425"/>
                      <a:pt x="734" y="425"/>
                    </a:cubicBezTo>
                    <a:cubicBezTo>
                      <a:pt x="734" y="0"/>
                      <a:pt x="734" y="0"/>
                      <a:pt x="734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>
                <a:off x="8337957" y="1045138"/>
                <a:ext cx="255221" cy="256585"/>
              </a:xfrm>
              <a:custGeom>
                <a:avLst/>
                <a:gdLst>
                  <a:gd name="T0" fmla="*/ 72 w 144"/>
                  <a:gd name="T1" fmla="*/ 145 h 145"/>
                  <a:gd name="T2" fmla="*/ 0 w 144"/>
                  <a:gd name="T3" fmla="*/ 73 h 145"/>
                  <a:gd name="T4" fmla="*/ 72 w 144"/>
                  <a:gd name="T5" fmla="*/ 0 h 145"/>
                  <a:gd name="T6" fmla="*/ 144 w 144"/>
                  <a:gd name="T7" fmla="*/ 73 h 145"/>
                  <a:gd name="T8" fmla="*/ 72 w 14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5">
                    <a:moveTo>
                      <a:pt x="72" y="145"/>
                    </a:moveTo>
                    <a:lnTo>
                      <a:pt x="0" y="73"/>
                    </a:lnTo>
                    <a:lnTo>
                      <a:pt x="72" y="0"/>
                    </a:lnTo>
                    <a:lnTo>
                      <a:pt x="144" y="73"/>
                    </a:lnTo>
                    <a:lnTo>
                      <a:pt x="72" y="1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8" name="文本框 51"/>
          <p:cNvSpPr txBox="1"/>
          <p:nvPr/>
        </p:nvSpPr>
        <p:spPr>
          <a:xfrm>
            <a:off x="2727325" y="1949450"/>
            <a:ext cx="2416175" cy="3778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（一）分</a:t>
            </a:r>
            <a:r>
              <a: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类</a:t>
            </a:r>
            <a:endParaRPr lang="zh-CN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54"/>
          <p:cNvSpPr txBox="1"/>
          <p:nvPr/>
        </p:nvSpPr>
        <p:spPr>
          <a:xfrm>
            <a:off x="2355850" y="2644775"/>
            <a:ext cx="3454400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</a:rPr>
              <a:t>       </a:t>
            </a:r>
            <a:r>
              <a:rPr lang="zh-CN" altLang="zh-CN" sz="1200" dirty="0">
                <a:latin typeface="Times New Roman" panose="02020603050405020304" pitchFamily="18" charset="0"/>
              </a:rPr>
              <a:t>常见的吉士粉有奶味吉士粉，普通吉士粉，即溶吉士粉等。</a:t>
            </a:r>
            <a:endParaRPr lang="zh-CN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30" name="文本框 55"/>
          <p:cNvSpPr txBox="1"/>
          <p:nvPr/>
        </p:nvSpPr>
        <p:spPr>
          <a:xfrm>
            <a:off x="6794500" y="3571875"/>
            <a:ext cx="3046413" cy="4381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en-US" altLang="zh-CN" sz="1200" dirty="0">
                <a:latin typeface="Times New Roman" panose="02020603050405020304" pitchFamily="18" charset="0"/>
              </a:rPr>
              <a:t>      </a:t>
            </a:r>
            <a:r>
              <a:rPr lang="zh-CN" altLang="zh-CN" sz="1200" dirty="0">
                <a:latin typeface="Times New Roman" panose="02020603050405020304" pitchFamily="18" charset="0"/>
              </a:rPr>
              <a:t>优质吉士粉粉粒细匀，应注意防潮、防霉、防异味。</a:t>
            </a:r>
            <a:endParaRPr lang="zh-CN" altLang="zh-CN" sz="1200" dirty="0">
              <a:latin typeface="Times New Roman" panose="02020603050405020304" pitchFamily="18" charset="0"/>
            </a:endParaRPr>
          </a:p>
        </p:txBody>
      </p:sp>
      <p:sp>
        <p:nvSpPr>
          <p:cNvPr id="31" name="文本框 56"/>
          <p:cNvSpPr txBox="1"/>
          <p:nvPr/>
        </p:nvSpPr>
        <p:spPr>
          <a:xfrm>
            <a:off x="1809750" y="4500563"/>
            <a:ext cx="4232275" cy="13620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indent="325755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增香。能使制品产生浓郁的奶香味和果香味。</a:t>
            </a:r>
            <a:endParaRPr kumimoji="0" lang="zh-CN" altLang="en-US" sz="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indent="325755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增色。在糊浆中加入吉士粉能产生杏黄色。</a:t>
            </a:r>
            <a:endParaRPr kumimoji="0" lang="zh-CN" altLang="en-US" sz="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indent="325755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增松脆并能使制品定形。在膨松类的糊浆中加入吉士粉，经炸制后制品松脆而不软瘪，形态美观。</a:t>
            </a:r>
            <a:endParaRPr kumimoji="0" lang="zh-CN" altLang="en-US" sz="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indent="325755" defTabSz="914400" eaLnBrk="0" hangingPunct="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强粘滑性。在一些菜肴勾芡时加入吉士粉，能产生粘滑性，具有良好的勾芡效果且芡汁透明度好。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6858000" y="2935288"/>
            <a:ext cx="2416175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（二）保存方法</a:t>
            </a:r>
            <a:endParaRPr lang="zh-CN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51"/>
          <p:cNvSpPr txBox="1"/>
          <p:nvPr/>
        </p:nvSpPr>
        <p:spPr>
          <a:xfrm>
            <a:off x="2381250" y="3929063"/>
            <a:ext cx="3524250" cy="3460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327025">
              <a:buNone/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（三）主要功效</a:t>
            </a:r>
            <a:endParaRPr lang="zh-CN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12" name="Group 3"/>
          <p:cNvGrpSpPr/>
          <p:nvPr/>
        </p:nvGrpSpPr>
        <p:grpSpPr>
          <a:xfrm>
            <a:off x="381000" y="214313"/>
            <a:ext cx="8096250" cy="1306512"/>
            <a:chOff x="731" y="1376"/>
            <a:chExt cx="5100" cy="823"/>
          </a:xfrm>
        </p:grpSpPr>
        <p:sp>
          <p:nvSpPr>
            <p:cNvPr id="25613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5614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8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5" name="Rectangle 6"/>
            <p:cNvSpPr/>
            <p:nvPr/>
          </p:nvSpPr>
          <p:spPr>
            <a:xfrm>
              <a:off x="840" y="1560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435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吉士粉（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custard powder</a:t>
              </a: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6" name="Group 3"/>
          <p:cNvGrpSpPr/>
          <p:nvPr/>
        </p:nvGrpSpPr>
        <p:grpSpPr>
          <a:xfrm>
            <a:off x="285750" y="142875"/>
            <a:ext cx="7810500" cy="1306513"/>
            <a:chOff x="731" y="1376"/>
            <a:chExt cx="4920" cy="823"/>
          </a:xfrm>
        </p:grpSpPr>
        <p:sp>
          <p:nvSpPr>
            <p:cNvPr id="26629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6630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16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1" name="Rectangle 6"/>
            <p:cNvSpPr/>
            <p:nvPr/>
          </p:nvSpPr>
          <p:spPr>
            <a:xfrm>
              <a:off x="873" y="1533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2" name="Rectangle 8"/>
            <p:cNvSpPr/>
            <p:nvPr/>
          </p:nvSpPr>
          <p:spPr>
            <a:xfrm>
              <a:off x="1474" y="1582"/>
              <a:ext cx="417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巧克力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6627" name="TextBox 7"/>
          <p:cNvSpPr txBox="1"/>
          <p:nvPr/>
        </p:nvSpPr>
        <p:spPr>
          <a:xfrm>
            <a:off x="1809750" y="1500188"/>
            <a:ext cx="8477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1809750" y="1428750"/>
            <a:ext cx="8096250" cy="452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（一）巧克力的特性</a:t>
            </a:r>
            <a:endParaRPr kumimoji="0" lang="zh-CN" altLang="zh-CN" b="1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缓解情绪，缓解压力。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有集中注意力、加强记忆力和提高智力的作用。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是</a:t>
            </a:r>
            <a:r>
              <a:rPr kumimoji="0" lang="en-US" altLang="zh-CN" kern="1200" cap="none" spc="0" normalizeH="0" baseline="0" noProof="0" dirty="0" err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抗氧化食品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，对延缓衰老有一定功效。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有利于控制</a:t>
            </a:r>
            <a:r>
              <a:rPr kumimoji="0" lang="en-US" altLang="zh-CN" kern="1200" cap="none" spc="0" normalizeH="0" baseline="0" noProof="0" dirty="0" err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胆固醇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的含量，保持</a:t>
            </a:r>
            <a:r>
              <a:rPr kumimoji="0" lang="en-US" altLang="zh-CN" kern="1200" cap="none" spc="0" normalizeH="0" baseline="0" noProof="0" dirty="0" err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毛细血管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的弹性，具有防治心血管循环疾病作用。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增强免疫力，预防癌症。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缓解腹泻。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7.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预防感冒。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8. 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平稳血糖。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Group 3"/>
          <p:cNvGrpSpPr/>
          <p:nvPr/>
        </p:nvGrpSpPr>
        <p:grpSpPr>
          <a:xfrm>
            <a:off x="285750" y="142875"/>
            <a:ext cx="7810500" cy="1306513"/>
            <a:chOff x="731" y="1376"/>
            <a:chExt cx="4920" cy="823"/>
          </a:xfrm>
        </p:grpSpPr>
        <p:sp>
          <p:nvSpPr>
            <p:cNvPr id="27667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7668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6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69" name="Rectangle 6"/>
            <p:cNvSpPr/>
            <p:nvPr/>
          </p:nvSpPr>
          <p:spPr>
            <a:xfrm>
              <a:off x="862" y="1539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0" name="Rectangle 8"/>
            <p:cNvSpPr/>
            <p:nvPr/>
          </p:nvSpPr>
          <p:spPr>
            <a:xfrm>
              <a:off x="1474" y="1582"/>
              <a:ext cx="417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巧克力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直接连接符 7"/>
          <p:cNvSpPr/>
          <p:nvPr/>
        </p:nvSpPr>
        <p:spPr>
          <a:xfrm>
            <a:off x="6099175" y="1501775"/>
            <a:ext cx="0" cy="3795713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矩形 57"/>
          <p:cNvSpPr>
            <a:spLocks noChangeArrowheads="1"/>
          </p:cNvSpPr>
          <p:nvPr/>
        </p:nvSpPr>
        <p:spPr bwMode="auto">
          <a:xfrm>
            <a:off x="6265863" y="1855788"/>
            <a:ext cx="1801813" cy="254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可可脂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6265863" y="2195513"/>
            <a:ext cx="4613275" cy="6223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它是从可可豆里榨出的油料，是巧克力中的凝固剂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它的含量值决定了巧克力品质的高低。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6265863" y="3379788"/>
            <a:ext cx="5068888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所含成分与牛奶巧克力基本相同，它包括糖、可可脂、固体牛奶和香料，不含可可粉，所以呈现白色。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2"/>
          <p:cNvSpPr txBox="1"/>
          <p:nvPr/>
        </p:nvSpPr>
        <p:spPr>
          <a:xfrm>
            <a:off x="6265863" y="4429125"/>
            <a:ext cx="4613275" cy="9001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可可粉是巧克力制品的常用原料，可可脂含量较低，一般为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20%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，可分为无味可可粉和甜味可可粉两种，无味可可粉可与面粉混合制作蛋糕、面包、饼干，还可以与黄油一起调制巧克力奶油膏。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57"/>
          <p:cNvSpPr>
            <a:spLocks noChangeArrowheads="1"/>
          </p:cNvSpPr>
          <p:nvPr/>
        </p:nvSpPr>
        <p:spPr bwMode="auto">
          <a:xfrm>
            <a:off x="4130675" y="1855788"/>
            <a:ext cx="1801813" cy="254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无味巧克力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1320800" y="2195513"/>
            <a:ext cx="4611688" cy="6223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无味巧克力板的可可脂含量较高，一般为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50%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左右，质地很硬，作为半成品制作巧克力时，需要加入较多的稀释剂。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16"/>
          <p:cNvSpPr txBox="1"/>
          <p:nvPr/>
        </p:nvSpPr>
        <p:spPr>
          <a:xfrm>
            <a:off x="1320800" y="3379788"/>
            <a:ext cx="4611688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原料包括可可制品（可可液块、可可粉、可可脂）、乳制品、糖粉、香料和表面活性剂等。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1320800" y="4565650"/>
            <a:ext cx="4611688" cy="6238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黑巧克力板硬度较大，可可脂含量较高。 根据可可脂含量的不同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黑巧克力又有不同的级别。</a:t>
            </a:r>
            <a:endParaRPr kumimoji="0" lang="zh-CN" altLang="en-US" sz="1200" kern="1200" cap="none" spc="0" normalizeH="0" baseline="0" noProof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000750" y="1911350"/>
            <a:ext cx="190500" cy="142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57"/>
          <p:cNvSpPr/>
          <p:nvPr/>
        </p:nvSpPr>
        <p:spPr>
          <a:xfrm>
            <a:off x="6294438" y="2960688"/>
            <a:ext cx="1801812" cy="254000"/>
          </a:xfrm>
          <a:prstGeom prst="rect">
            <a:avLst/>
          </a:prstGeom>
          <a:solidFill>
            <a:srgbClr val="828282"/>
          </a:solidFill>
          <a:ln w="9525">
            <a:noFill/>
          </a:ln>
        </p:spPr>
        <p:txBody>
          <a:bodyPr lIns="68580" tIns="34290" rIns="68580" bIns="34290">
            <a:spAutoFit/>
          </a:bodyPr>
          <a:p>
            <a:pPr algn="dist"/>
            <a:r>
              <a:rPr lang="zh-CN" altLang="zh-CN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白巧克力</a:t>
            </a:r>
            <a:endParaRPr lang="en-US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57"/>
          <p:cNvSpPr/>
          <p:nvPr/>
        </p:nvSpPr>
        <p:spPr>
          <a:xfrm>
            <a:off x="4159250" y="2960688"/>
            <a:ext cx="1801813" cy="254000"/>
          </a:xfrm>
          <a:prstGeom prst="rect">
            <a:avLst/>
          </a:prstGeom>
          <a:solidFill>
            <a:srgbClr val="828282"/>
          </a:solidFill>
          <a:ln w="9525">
            <a:noFill/>
          </a:ln>
        </p:spPr>
        <p:txBody>
          <a:bodyPr lIns="68580" tIns="34290" rIns="68580" bIns="34290">
            <a:spAutoFit/>
          </a:bodyPr>
          <a:p>
            <a:pPr algn="dist"/>
            <a:r>
              <a:rPr lang="zh-CN" altLang="zh-CN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牛奶巧克力</a:t>
            </a:r>
            <a:endParaRPr lang="en-US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000750" y="3016250"/>
            <a:ext cx="190500" cy="142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矩形 57"/>
          <p:cNvSpPr>
            <a:spLocks noChangeArrowheads="1"/>
          </p:cNvSpPr>
          <p:nvPr/>
        </p:nvSpPr>
        <p:spPr bwMode="auto">
          <a:xfrm>
            <a:off x="6230938" y="4071938"/>
            <a:ext cx="1801813" cy="254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可可粉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57"/>
          <p:cNvSpPr>
            <a:spLocks noChangeArrowheads="1"/>
          </p:cNvSpPr>
          <p:nvPr/>
        </p:nvSpPr>
        <p:spPr bwMode="auto">
          <a:xfrm>
            <a:off x="4095750" y="4071938"/>
            <a:ext cx="1801813" cy="254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黑巧克力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00750" y="4127500"/>
            <a:ext cx="190500" cy="142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7" grpId="0"/>
      <p:bldP spid="18" grpId="0" animBg="1"/>
      <p:bldP spid="19" grpId="0"/>
      <p:bldP spid="21" grpId="0"/>
      <p:bldP spid="23" grpId="0"/>
      <p:bldP spid="25" grpId="0" animBg="1"/>
      <p:bldP spid="26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Box 7"/>
          <p:cNvSpPr txBox="1"/>
          <p:nvPr/>
        </p:nvSpPr>
        <p:spPr>
          <a:xfrm>
            <a:off x="1247775" y="1639888"/>
            <a:ext cx="7283450" cy="386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1. </a:t>
            </a:r>
            <a:r>
              <a:rPr lang="zh-CN" altLang="zh-CN" sz="1600" dirty="0">
                <a:latin typeface="Times New Roman" panose="02020603050405020304" pitchFamily="18" charset="0"/>
              </a:rPr>
              <a:t>西式面点常用原料有哪些？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               2. </a:t>
            </a:r>
            <a:r>
              <a:rPr lang="zh-CN" altLang="zh-CN" sz="1600" dirty="0">
                <a:latin typeface="Times New Roman" panose="02020603050405020304" pitchFamily="18" charset="0"/>
              </a:rPr>
              <a:t>面粉的种类有哪些？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3. </a:t>
            </a:r>
            <a:r>
              <a:rPr lang="zh-CN" altLang="zh-CN" sz="1600" dirty="0">
                <a:latin typeface="Times New Roman" panose="02020603050405020304" pitchFamily="18" charset="0"/>
              </a:rPr>
              <a:t>面粉的用途有哪些？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                           4. </a:t>
            </a:r>
            <a:r>
              <a:rPr lang="zh-CN" altLang="zh-CN" sz="1600" dirty="0">
                <a:latin typeface="Times New Roman" panose="02020603050405020304" pitchFamily="18" charset="0"/>
              </a:rPr>
              <a:t>糖在西点中的作用？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5. </a:t>
            </a:r>
            <a:r>
              <a:rPr lang="zh-CN" altLang="zh-CN" sz="1600" dirty="0">
                <a:latin typeface="Times New Roman" panose="02020603050405020304" pitchFamily="18" charset="0"/>
              </a:rPr>
              <a:t>油脂的种类有哪些</a:t>
            </a:r>
            <a:r>
              <a:rPr lang="en-US" altLang="zh-CN" sz="1600" dirty="0">
                <a:latin typeface="Times New Roman" panose="02020603050405020304" pitchFamily="18" charset="0"/>
              </a:rPr>
              <a:t>?                                    6. </a:t>
            </a:r>
            <a:r>
              <a:rPr lang="zh-CN" altLang="zh-CN" sz="1600" dirty="0">
                <a:latin typeface="Times New Roman" panose="02020603050405020304" pitchFamily="18" charset="0"/>
              </a:rPr>
              <a:t>鲜蛋的保存方法</a:t>
            </a:r>
            <a:r>
              <a:rPr lang="en-US" altLang="zh-CN" sz="1600" dirty="0">
                <a:latin typeface="Times New Roman" panose="02020603050405020304" pitchFamily="18" charset="0"/>
              </a:rPr>
              <a:t>?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7. </a:t>
            </a:r>
            <a:r>
              <a:rPr lang="zh-CN" altLang="zh-CN" sz="1600" dirty="0">
                <a:latin typeface="Times New Roman" panose="02020603050405020304" pitchFamily="18" charset="0"/>
              </a:rPr>
              <a:t>乳制品在西点中的作用？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                   8. </a:t>
            </a:r>
            <a:r>
              <a:rPr lang="zh-CN" altLang="zh-CN" sz="1600" dirty="0">
                <a:latin typeface="Times New Roman" panose="02020603050405020304" pitchFamily="18" charset="0"/>
              </a:rPr>
              <a:t>水在西式面点中的作用？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9. </a:t>
            </a:r>
            <a:r>
              <a:rPr lang="zh-CN" altLang="zh-CN" sz="1600" dirty="0">
                <a:latin typeface="Times New Roman" panose="02020603050405020304" pitchFamily="18" charset="0"/>
              </a:rPr>
              <a:t>酵母有哪些种类？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                              10. </a:t>
            </a:r>
            <a:r>
              <a:rPr lang="zh-CN" altLang="zh-CN" sz="1600" dirty="0">
                <a:latin typeface="Times New Roman" panose="02020603050405020304" pitchFamily="18" charset="0"/>
              </a:rPr>
              <a:t>西式面点中的常用果料有哪些？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11. </a:t>
            </a:r>
            <a:r>
              <a:rPr lang="zh-CN" altLang="zh-CN" sz="1600" dirty="0">
                <a:latin typeface="Times New Roman" panose="02020603050405020304" pitchFamily="18" charset="0"/>
              </a:rPr>
              <a:t>西式面点中常用的巧克力有哪些？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12. </a:t>
            </a:r>
            <a:r>
              <a:rPr lang="zh-CN" altLang="zh-CN" sz="1600" dirty="0">
                <a:latin typeface="Times New Roman" panose="02020603050405020304" pitchFamily="18" charset="0"/>
              </a:rPr>
              <a:t>食盐有哪些种类？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Times New Roman" panose="02020603050405020304" pitchFamily="18" charset="0"/>
              </a:rPr>
              <a:t>13. </a:t>
            </a:r>
            <a:r>
              <a:rPr lang="zh-CN" altLang="zh-CN" sz="1600" dirty="0">
                <a:latin typeface="Times New Roman" panose="02020603050405020304" pitchFamily="18" charset="0"/>
              </a:rPr>
              <a:t>食用蛋糕油的注意事项？</a:t>
            </a:r>
            <a:r>
              <a:rPr lang="en-US" altLang="zh-CN" sz="1600" dirty="0">
                <a:latin typeface="Times New Roman" panose="02020603050405020304" pitchFamily="18" charset="0"/>
              </a:rPr>
              <a:t>                       14. </a:t>
            </a:r>
            <a:r>
              <a:rPr lang="zh-CN" altLang="zh-CN" sz="1600" dirty="0">
                <a:latin typeface="Times New Roman" panose="02020603050405020304" pitchFamily="18" charset="0"/>
              </a:rPr>
              <a:t>塔塔粉的功能？</a:t>
            </a:r>
            <a:endParaRPr lang="zh-CN" altLang="zh-CN" sz="16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8675" name="矩形 3"/>
          <p:cNvSpPr/>
          <p:nvPr/>
        </p:nvSpPr>
        <p:spPr>
          <a:xfrm>
            <a:off x="1212850" y="665163"/>
            <a:ext cx="18319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思考题：</a:t>
            </a:r>
            <a:endParaRPr lang="zh-CN" altLang="zh-CN" sz="3200" b="1" dirty="0">
              <a:solidFill>
                <a:srgbClr val="7F7F7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/>
        </p:nvSpPr>
        <p:spPr>
          <a:xfrm>
            <a:off x="9774238" y="314325"/>
            <a:ext cx="1697038" cy="169545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83763" y="500063"/>
            <a:ext cx="1397000" cy="1397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33150" y="1527175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809163" y="88900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922000" y="2190750"/>
            <a:ext cx="715963" cy="71596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-1272381" y="5128419"/>
            <a:ext cx="3424238" cy="349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0" y="6538913"/>
            <a:ext cx="2217738" cy="793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705" name="矩形 19"/>
          <p:cNvSpPr/>
          <p:nvPr/>
        </p:nvSpPr>
        <p:spPr>
          <a:xfrm>
            <a:off x="419100" y="6572250"/>
            <a:ext cx="2800350" cy="277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b="1" dirty="0">
                <a:solidFill>
                  <a:srgbClr val="828282"/>
                </a:solidFill>
                <a:latin typeface="Times New Roman" panose="02020603050405020304" pitchFamily="18" charset="0"/>
              </a:rPr>
              <a:t>高技能人才培训多媒体手册式系列教材</a:t>
            </a:r>
            <a:endParaRPr lang="zh-CN" altLang="zh-CN" sz="1200" b="1" dirty="0">
              <a:solidFill>
                <a:srgbClr val="82828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Freeform 112"/>
          <p:cNvSpPr>
            <a:spLocks noEditPoints="1"/>
          </p:cNvSpPr>
          <p:nvPr/>
        </p:nvSpPr>
        <p:spPr>
          <a:xfrm>
            <a:off x="9502775" y="2203450"/>
            <a:ext cx="341313" cy="342900"/>
          </a:xfrm>
          <a:custGeom>
            <a:avLst/>
            <a:gdLst>
              <a:gd name="txL" fmla="*/ 0 w 288"/>
              <a:gd name="txT" fmla="*/ 0 h 288"/>
              <a:gd name="txR" fmla="*/ 288 w 288"/>
              <a:gd name="txB" fmla="*/ 288 h 2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933700" y="2662238"/>
            <a:ext cx="4699000" cy="1447800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16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angMenZhengDao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"/>
          <p:cNvSpPr/>
          <p:nvPr/>
        </p:nvSpPr>
        <p:spPr>
          <a:xfrm>
            <a:off x="476250" y="1701800"/>
            <a:ext cx="3592513" cy="15684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 rotWithShape="0">
              <a:srgbClr val="000000">
                <a:alpha val="39607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目录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527175" y="2987675"/>
            <a:ext cx="3021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300" normalizeH="0" baseline="0" noProof="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3200" b="1" kern="1200" cap="none" spc="300" normalizeH="0" baseline="0" noProof="0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316" name="Group 3"/>
          <p:cNvGrpSpPr/>
          <p:nvPr/>
        </p:nvGrpSpPr>
        <p:grpSpPr>
          <a:xfrm>
            <a:off x="4691063" y="3019425"/>
            <a:ext cx="4667250" cy="728663"/>
            <a:chOff x="597" y="1274"/>
            <a:chExt cx="3556" cy="562"/>
          </a:xfrm>
        </p:grpSpPr>
        <p:sp>
          <p:nvSpPr>
            <p:cNvPr id="13320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3321" name="Rectangle 5"/>
            <p:cNvSpPr/>
            <p:nvPr/>
          </p:nvSpPr>
          <p:spPr>
            <a:xfrm>
              <a:off x="687" y="1385"/>
              <a:ext cx="3466" cy="4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None/>
              </a:pP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：食 盐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17" name="Group 3"/>
          <p:cNvGrpSpPr/>
          <p:nvPr/>
        </p:nvGrpSpPr>
        <p:grpSpPr>
          <a:xfrm>
            <a:off x="4691063" y="3910013"/>
            <a:ext cx="4667250" cy="728662"/>
            <a:chOff x="597" y="1274"/>
            <a:chExt cx="3556" cy="562"/>
          </a:xfrm>
        </p:grpSpPr>
        <p:sp>
          <p:nvSpPr>
            <p:cNvPr id="13318" name="Line 4"/>
            <p:cNvSpPr/>
            <p:nvPr/>
          </p:nvSpPr>
          <p:spPr>
            <a:xfrm>
              <a:off x="597" y="1274"/>
              <a:ext cx="0" cy="522"/>
            </a:xfrm>
            <a:prstGeom prst="line">
              <a:avLst/>
            </a:prstGeom>
            <a:ln w="50800" cap="flat" cmpd="sng">
              <a:solidFill>
                <a:srgbClr val="92D050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87" y="1385"/>
              <a:ext cx="3466" cy="4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</a:t>
              </a: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11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：其它原料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" name="内容占位符"/>
          <p:cNvSpPr>
            <a:spLocks noGrp="1"/>
          </p:cNvSpPr>
          <p:nvPr>
            <p:ph idx="1"/>
          </p:nvPr>
        </p:nvSpPr>
        <p:spPr>
          <a:xfrm>
            <a:off x="571500" y="1285875"/>
            <a:ext cx="10972800" cy="1500188"/>
          </a:xfrm>
          <a:ln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食盐（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</a:t>
            </a:r>
            <a:r>
              <a:rPr kumimoji="0" lang="zh-CN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zh-CN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的化学名称叫氯化钠，在餐饮和烘焙制品中是不可缺少的调味品，一般应用在烘焙制品中有添加在面团中、馅料用盐和表面装饰等。</a:t>
            </a:r>
            <a:endParaRPr kumimoji="0" lang="zh-CN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339" name="Group 3"/>
          <p:cNvGrpSpPr/>
          <p:nvPr/>
        </p:nvGrpSpPr>
        <p:grpSpPr>
          <a:xfrm>
            <a:off x="1108075" y="3122613"/>
            <a:ext cx="4357688" cy="1306512"/>
            <a:chOff x="709" y="1376"/>
            <a:chExt cx="2745" cy="823"/>
          </a:xfrm>
        </p:grpSpPr>
        <p:sp>
          <p:nvSpPr>
            <p:cNvPr id="14351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09" y="1403"/>
              <a:ext cx="638" cy="60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53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4" name="Rectangle 8"/>
            <p:cNvSpPr/>
            <p:nvPr/>
          </p:nvSpPr>
          <p:spPr>
            <a:xfrm>
              <a:off x="1493" y="1593"/>
              <a:ext cx="1961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食盐的种类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340" name="Group 3"/>
          <p:cNvGrpSpPr/>
          <p:nvPr/>
        </p:nvGrpSpPr>
        <p:grpSpPr>
          <a:xfrm>
            <a:off x="1143000" y="4786313"/>
            <a:ext cx="4953000" cy="1306512"/>
            <a:chOff x="731" y="1376"/>
            <a:chExt cx="3120" cy="823"/>
          </a:xfrm>
        </p:grpSpPr>
        <p:sp>
          <p:nvSpPr>
            <p:cNvPr id="14347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731" y="1431"/>
              <a:ext cx="638" cy="58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49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0" name="Rectangle 8"/>
            <p:cNvSpPr/>
            <p:nvPr/>
          </p:nvSpPr>
          <p:spPr>
            <a:xfrm>
              <a:off x="1474" y="1582"/>
              <a:ext cx="2377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食盐的作用</a:t>
              </a:r>
              <a:endParaRPr lang="zh-CN" altLang="zh-CN" sz="20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341" name="Group 3"/>
          <p:cNvGrpSpPr/>
          <p:nvPr/>
        </p:nvGrpSpPr>
        <p:grpSpPr>
          <a:xfrm>
            <a:off x="4953000" y="3071813"/>
            <a:ext cx="6762750" cy="1306512"/>
            <a:chOff x="731" y="1376"/>
            <a:chExt cx="4260" cy="823"/>
          </a:xfrm>
        </p:grpSpPr>
        <p:sp>
          <p:nvSpPr>
            <p:cNvPr id="14343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31" y="1446"/>
              <a:ext cx="638" cy="58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45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351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食盐的质量要求与使用方法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4342" name="TextBox 23"/>
          <p:cNvSpPr txBox="1"/>
          <p:nvPr/>
        </p:nvSpPr>
        <p:spPr>
          <a:xfrm>
            <a:off x="846138" y="698500"/>
            <a:ext cx="38465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：食盐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3"/>
          <p:cNvGrpSpPr/>
          <p:nvPr/>
        </p:nvGrpSpPr>
        <p:grpSpPr>
          <a:xfrm>
            <a:off x="476250" y="285750"/>
            <a:ext cx="4762500" cy="1306513"/>
            <a:chOff x="731" y="1376"/>
            <a:chExt cx="3000" cy="823"/>
          </a:xfrm>
        </p:grpSpPr>
        <p:sp>
          <p:nvSpPr>
            <p:cNvPr id="15364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731" y="1462"/>
              <a:ext cx="638" cy="60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66" name="Rectangle 6"/>
            <p:cNvSpPr/>
            <p:nvPr/>
          </p:nvSpPr>
          <p:spPr>
            <a:xfrm>
              <a:off x="867" y="1500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67" name="Rectangle 8"/>
            <p:cNvSpPr/>
            <p:nvPr/>
          </p:nvSpPr>
          <p:spPr>
            <a:xfrm>
              <a:off x="1493" y="1593"/>
              <a:ext cx="223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食盐的种类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39" name="图示 38"/>
          <p:cNvGraphicFramePr/>
          <p:nvPr/>
        </p:nvGraphicFramePr>
        <p:xfrm>
          <a:off x="1714469" y="1785926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3"/>
          <p:cNvGrpSpPr/>
          <p:nvPr/>
        </p:nvGrpSpPr>
        <p:grpSpPr>
          <a:xfrm>
            <a:off x="476250" y="285750"/>
            <a:ext cx="4762500" cy="1306513"/>
            <a:chOff x="731" y="1376"/>
            <a:chExt cx="3000" cy="823"/>
          </a:xfrm>
        </p:grpSpPr>
        <p:sp>
          <p:nvSpPr>
            <p:cNvPr id="16388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731" y="1462"/>
              <a:ext cx="638" cy="58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0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1" name="Rectangle 8"/>
            <p:cNvSpPr/>
            <p:nvPr/>
          </p:nvSpPr>
          <p:spPr>
            <a:xfrm>
              <a:off x="1493" y="1593"/>
              <a:ext cx="223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食盐的种类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aphicFrame>
        <p:nvGraphicFramePr>
          <p:cNvPr id="39" name="图示 38"/>
          <p:cNvGraphicFramePr/>
          <p:nvPr/>
        </p:nvGraphicFramePr>
        <p:xfrm>
          <a:off x="1714469" y="1785926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3"/>
          <p:cNvGrpSpPr/>
          <p:nvPr/>
        </p:nvGrpSpPr>
        <p:grpSpPr>
          <a:xfrm>
            <a:off x="285750" y="214313"/>
            <a:ext cx="9525000" cy="1306512"/>
            <a:chOff x="731" y="1376"/>
            <a:chExt cx="6000" cy="823"/>
          </a:xfrm>
        </p:grpSpPr>
        <p:sp>
          <p:nvSpPr>
            <p:cNvPr id="17413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31" y="1437"/>
              <a:ext cx="638" cy="592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5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6" name="Rectangle 8"/>
            <p:cNvSpPr/>
            <p:nvPr/>
          </p:nvSpPr>
          <p:spPr>
            <a:xfrm>
              <a:off x="1493" y="1593"/>
              <a:ext cx="523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食盐的作用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7411" name="Picture 2" descr="E:\PPT模板\5c75104a7fd3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0" y="5643563"/>
            <a:ext cx="889000" cy="666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" name="图示 12"/>
          <p:cNvGraphicFramePr/>
          <p:nvPr/>
        </p:nvGraphicFramePr>
        <p:xfrm>
          <a:off x="1904971" y="1571612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3"/>
          <p:cNvGrpSpPr/>
          <p:nvPr/>
        </p:nvGrpSpPr>
        <p:grpSpPr>
          <a:xfrm>
            <a:off x="571500" y="357188"/>
            <a:ext cx="8096250" cy="1306512"/>
            <a:chOff x="731" y="1376"/>
            <a:chExt cx="5100" cy="823"/>
          </a:xfrm>
        </p:grpSpPr>
        <p:sp>
          <p:nvSpPr>
            <p:cNvPr id="18439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31" y="1423"/>
              <a:ext cx="638" cy="614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41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435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食盐的质量要求与使用方法</a:t>
              </a:r>
              <a:endPara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1047750" y="1714500"/>
            <a:ext cx="4857750" cy="4429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1939925"/>
            <a:ext cx="4191000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、食盐的质量要求</a:t>
            </a:r>
            <a:endParaRPr kumimoji="0" lang="zh-CN" altLang="zh-CN" sz="1600" b="1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</a:t>
            </a:r>
            <a:endParaRPr kumimoji="0" lang="en-US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食盐应为洁白色，无杂质、无苦味、无异味，氯化钠含量不得低于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97%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，其它物质含量符合质量标准要求。</a:t>
            </a:r>
            <a:endParaRPr kumimoji="0" lang="zh-CN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、用量选择</a:t>
            </a:r>
            <a:endParaRPr kumimoji="0" lang="zh-CN" altLang="zh-CN" sz="1600" b="1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）根据制品的口味来确定食盐的添加量。如咸面包，食盐可加至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1.5%--2.5%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，但对甜面包，一般均控制在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1%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以下。</a:t>
            </a:r>
            <a:endParaRPr kumimoji="0" lang="zh-CN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）根据小麦粉的性质确定食盐添加量。对于面筋含量过低的小麦粉可适当增加食盐用量，以提高面筋的形成量和形成速度；对面筋含量过高的小麦粉，加盐量可适当减少。</a:t>
            </a:r>
            <a:endParaRPr kumimoji="0" lang="zh-CN" altLang="zh-CN" sz="12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zh-CN" sz="12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）根据配方中其它原料确定食盐添加量。由于油脂类的存在能降低小麦粉的吸水率，从而限制面筋的形成，因此配方中油脂含量较高时，应适当增加盐的用量，以促进面筋的形成；配方中若小麦粉较多，而其它原料较少时，要适当减少盐的用量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905500" y="1698625"/>
            <a:ext cx="4857750" cy="4429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1920875"/>
            <a:ext cx="4572000" cy="360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食盐的使用</a:t>
            </a:r>
            <a:r>
              <a:rPr kumimoji="0" lang="zh-CN" altLang="zh-CN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方法：</a:t>
            </a:r>
            <a:endParaRPr kumimoji="0" lang="zh-CN" altLang="zh-CN" b="1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400" b="1" kern="1200" cap="none" spc="0" normalizeH="0" baseline="0" noProof="0" dirty="0">
              <a:solidFill>
                <a:schemeClr val="accent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面粉的筋力大小与食盐用量有关。低筋面粉应多用盐，高筋面粉应少用盐。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配方中糖的用量较多时，食盐用量应减少，因两者均产生渗透压作用。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配方中油脂用量较多时，食盐用量应增加。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配方中乳粉、鸡蛋、面团改良剂较多时，食盐用量应减少。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夏季温度较高时应增加食盐的用量，冬、秋季节温度较低时食盐用量应减少。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水质较硬时应减少食盐的用量，水质软时应增加食盐的用量。</a:t>
            </a:r>
            <a:endParaRPr kumimoji="0" lang="zh-CN" altLang="zh-CN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7.</a:t>
            </a:r>
            <a:r>
              <a:rPr kumimoji="0" lang="zh-CN" altLang="zh-CN" sz="14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需要延长发酵时间可增加用盐量，需要缩短发酵时间时，则应减少用盐量。制作面包时，宜采用后加盐法，即在面团搅拌的最后阶段加入。</a:t>
            </a:r>
            <a:endParaRPr kumimoji="0" lang="zh-CN" altLang="en-US" sz="14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3"/>
          <p:cNvGrpSpPr/>
          <p:nvPr/>
        </p:nvGrpSpPr>
        <p:grpSpPr>
          <a:xfrm>
            <a:off x="952500" y="1714500"/>
            <a:ext cx="4322763" cy="1306513"/>
            <a:chOff x="731" y="1376"/>
            <a:chExt cx="2723" cy="823"/>
          </a:xfrm>
        </p:grpSpPr>
        <p:sp>
          <p:nvSpPr>
            <p:cNvPr id="19480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3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82" name="Rectangle 6"/>
            <p:cNvSpPr/>
            <p:nvPr/>
          </p:nvSpPr>
          <p:spPr>
            <a:xfrm>
              <a:off x="867" y="1528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493" y="1593"/>
              <a:ext cx="1961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蛋糕油（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Oil Cake</a:t>
              </a: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9459" name="Group 3"/>
          <p:cNvGrpSpPr/>
          <p:nvPr/>
        </p:nvGrpSpPr>
        <p:grpSpPr>
          <a:xfrm>
            <a:off x="5619750" y="1714500"/>
            <a:ext cx="5905500" cy="1306513"/>
            <a:chOff x="731" y="1376"/>
            <a:chExt cx="3720" cy="823"/>
          </a:xfrm>
        </p:grpSpPr>
        <p:sp>
          <p:nvSpPr>
            <p:cNvPr id="19476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15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78" name="Rectangle 6"/>
            <p:cNvSpPr/>
            <p:nvPr/>
          </p:nvSpPr>
          <p:spPr>
            <a:xfrm>
              <a:off x="889" y="1484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297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塔塔粉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(Cream of Tartar)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9460" name="Group 3"/>
          <p:cNvGrpSpPr/>
          <p:nvPr/>
        </p:nvGrpSpPr>
        <p:grpSpPr>
          <a:xfrm>
            <a:off x="952500" y="3286125"/>
            <a:ext cx="5048250" cy="1306513"/>
            <a:chOff x="731" y="1376"/>
            <a:chExt cx="3180" cy="823"/>
          </a:xfrm>
        </p:grpSpPr>
        <p:sp>
          <p:nvSpPr>
            <p:cNvPr id="19472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1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74" name="Rectangle 6"/>
            <p:cNvSpPr/>
            <p:nvPr/>
          </p:nvSpPr>
          <p:spPr>
            <a:xfrm>
              <a:off x="867" y="1539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243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啫喱粉（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Jelly Powder</a:t>
              </a: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9461" name="Group 3"/>
          <p:cNvGrpSpPr/>
          <p:nvPr/>
        </p:nvGrpSpPr>
        <p:grpSpPr>
          <a:xfrm>
            <a:off x="952500" y="4857750"/>
            <a:ext cx="5524500" cy="1306513"/>
            <a:chOff x="731" y="1376"/>
            <a:chExt cx="3480" cy="823"/>
          </a:xfrm>
        </p:grpSpPr>
        <p:sp>
          <p:nvSpPr>
            <p:cNvPr id="19468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586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70" name="Rectangle 6"/>
            <p:cNvSpPr/>
            <p:nvPr/>
          </p:nvSpPr>
          <p:spPr>
            <a:xfrm>
              <a:off x="856" y="1511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273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吉士粉（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custard powder</a:t>
              </a: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9462" name="Group 3"/>
          <p:cNvGrpSpPr/>
          <p:nvPr/>
        </p:nvGrpSpPr>
        <p:grpSpPr>
          <a:xfrm>
            <a:off x="5619750" y="3929063"/>
            <a:ext cx="5524500" cy="1306512"/>
            <a:chOff x="731" y="1376"/>
            <a:chExt cx="3480" cy="823"/>
          </a:xfrm>
        </p:grpSpPr>
        <p:sp>
          <p:nvSpPr>
            <p:cNvPr id="19464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731" y="1433"/>
              <a:ext cx="638" cy="619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66" name="Rectangle 6"/>
            <p:cNvSpPr/>
            <p:nvPr/>
          </p:nvSpPr>
          <p:spPr>
            <a:xfrm>
              <a:off x="840" y="1457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474" y="1582"/>
              <a:ext cx="2737" cy="2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巧克力（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Chocolate </a:t>
              </a: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9463" name="TextBox 27"/>
          <p:cNvSpPr txBox="1"/>
          <p:nvPr/>
        </p:nvSpPr>
        <p:spPr>
          <a:xfrm>
            <a:off x="1077913" y="733425"/>
            <a:ext cx="49085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项目十一：其它原料</a:t>
            </a:r>
            <a:endParaRPr lang="zh-CN" altLang="en-US" sz="32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3"/>
          <p:cNvGrpSpPr/>
          <p:nvPr/>
        </p:nvGrpSpPr>
        <p:grpSpPr>
          <a:xfrm>
            <a:off x="666750" y="357188"/>
            <a:ext cx="6953250" cy="1306512"/>
            <a:chOff x="731" y="1376"/>
            <a:chExt cx="4380" cy="823"/>
          </a:xfrm>
        </p:grpSpPr>
        <p:sp>
          <p:nvSpPr>
            <p:cNvPr id="20487" name="Line 4"/>
            <p:cNvSpPr/>
            <p:nvPr/>
          </p:nvSpPr>
          <p:spPr>
            <a:xfrm>
              <a:off x="1417" y="1376"/>
              <a:ext cx="0" cy="823"/>
            </a:xfrm>
            <a:prstGeom prst="line">
              <a:avLst/>
            </a:prstGeom>
            <a:ln w="6350" cap="flat" cmpd="sng">
              <a:solidFill>
                <a:srgbClr val="80808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31" y="1485"/>
              <a:ext cx="638" cy="601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89" name="Rectangle 6"/>
            <p:cNvSpPr/>
            <p:nvPr/>
          </p:nvSpPr>
          <p:spPr>
            <a:xfrm>
              <a:off x="856" y="1511"/>
              <a:ext cx="42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0" name="Rectangle 8"/>
            <p:cNvSpPr/>
            <p:nvPr/>
          </p:nvSpPr>
          <p:spPr>
            <a:xfrm>
              <a:off x="1493" y="1593"/>
              <a:ext cx="361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200" b="1" dirty="0">
                  <a:solidFill>
                    <a:srgbClr val="7F7F7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蛋糕油</a:t>
              </a:r>
              <a:endParaRPr lang="zh-CN" altLang="zh-CN" sz="3200" b="1" dirty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524000" y="1714500"/>
            <a:ext cx="4857750" cy="4429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81750" y="1698625"/>
            <a:ext cx="4857750" cy="44291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500" y="1714500"/>
            <a:ext cx="447675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（一）蛋糕油的工艺性质</a:t>
            </a:r>
            <a:endParaRPr kumimoji="0" lang="zh-CN" altLang="zh-CN" sz="1600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在二十世纪八十年代初，国内制作海绵蛋糕时还未有蛋糕油的添加，在打发的时间上非常慢，出品率低，成品的组织也粗糙，还会有严重的蛋腥味。后来添加了蛋糕油，制作海绵蛋糕时打发的全过程只需</a:t>
            </a: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8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—</a:t>
            </a: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分钟，出品率也大大地提高，成本也降低了，且烤出的成品组织均匀细腻，口感松软。蛋糕油的主要成分是化学合成品—单酸甘油酯加上棕榈油构成的乳化剂。</a:t>
            </a:r>
            <a:endParaRPr kumimoji="0" lang="zh-CN" altLang="zh-CN" sz="16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500" y="1851025"/>
            <a:ext cx="43815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zh-CN" sz="160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（二）蛋糕油的添加量和添加方法</a:t>
            </a:r>
            <a:endParaRPr kumimoji="0" lang="zh-CN" altLang="zh-CN" sz="1600" kern="1200" cap="none" spc="0" normalizeH="0" baseline="0" noProof="0" dirty="0">
              <a:solidFill>
                <a:schemeClr val="accent3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蛋糕油的添加量一般是鸡蛋的</a:t>
            </a:r>
            <a:r>
              <a:rPr kumimoji="0" lang="en-US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3%-5%</a:t>
            </a: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。因为它的添加是紧跟鸡蛋走的，每当蛋糕的配方中鸡蛋增加或减少时，蛋糕油也须按比例增多或减少。</a:t>
            </a:r>
            <a:endParaRPr kumimoji="0" lang="zh-CN" altLang="zh-CN" sz="16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0" lang="zh-CN" altLang="zh-CN" sz="16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蛋糕油一定要在面糊的快速搅拌之前加入，这样才能充分的搅拌溶解，也就能达到最佳的效果。</a:t>
            </a:r>
            <a:endParaRPr kumimoji="0" lang="zh-CN" altLang="zh-CN" sz="16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YzMDIzMTM4NjRkNDgwNjFiMjIwMmVlN2RjOTIzZD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3096</Words>
  <Application>WPS 演示</Application>
  <PresentationFormat>自定义</PresentationFormat>
  <Paragraphs>224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Calibri</vt:lpstr>
      <vt:lpstr>微软雅黑</vt:lpstr>
      <vt:lpstr>Arial Black</vt:lpstr>
      <vt:lpstr>黑体</vt:lpstr>
      <vt:lpstr>PangMenZhengDao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kylin</dc:creator>
  <cp:lastModifiedBy>Amanda_Y</cp:lastModifiedBy>
  <cp:revision>47</cp:revision>
  <dcterms:created xsi:type="dcterms:W3CDTF">2021-12-02T07:46:23Z</dcterms:created>
  <dcterms:modified xsi:type="dcterms:W3CDTF">2022-06-15T11:02:10Z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9ACD146D55AB4091B2C5E69C2C5F63F4</vt:lpwstr>
  </property>
  <property fmtid="{D5CDD505-2E9C-101B-9397-08002B2CF9AE}" pid="3" name="KSOProductBuildVer">
    <vt:lpwstr>2052-11.1.0.11744</vt:lpwstr>
  </property>
</Properties>
</file>