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66" r:id="rId6"/>
    <p:sldId id="267" r:id="rId7"/>
    <p:sldId id="268" r:id="rId8"/>
    <p:sldId id="265" r:id="rId9"/>
  </p:sldIdLst>
  <p:sldSz cx="12192000" cy="6858000"/>
  <p:notesSz cx="6858000" cy="9144000"/>
  <p:custDataLst>
    <p:tags r:id="rId15"/>
  </p:custDataLst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28282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/>
    <p:restoredTop sz="96429"/>
  </p:normalViewPr>
  <p:slideViewPr>
    <p:cSldViewPr snapToGrid="0" showGuides="1">
      <p:cViewPr varScale="1">
        <p:scale>
          <a:sx n="110" d="100"/>
          <a:sy n="110" d="100"/>
        </p:scale>
        <p:origin x="-36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2F3E11-F3CA-476B-B293-6D2F457C8A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1CA010-CC3B-43EF-BCC0-931E14E5260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D68D88-85C5-427D-9E63-A751FB95C6EB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E523E-F56C-4581-8422-0ACECC27922C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组合 6"/>
          <p:cNvGrpSpPr/>
          <p:nvPr userDrawn="1"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9" name="椭圆 8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992EC6-1EDE-4D89-A0E1-DECCEA18142B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122DE-CB4E-4A0E-9D5E-1116955F6D2B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8DACAA-40EE-442A-8EA9-85F17ACA5462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AD3EA7-8272-409E-8EB7-0BB544F1FF69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0EA9DC-52F4-4992-8CE2-7075B67C27AF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6B5429-7A11-4CC0-88A4-FBFAF0B5F9F9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5C6159-41C4-40CC-A033-176E93321A5B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5400000">
            <a:off x="-1272381" y="5003006"/>
            <a:ext cx="3424238" cy="3492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0" y="6413500"/>
            <a:ext cx="2217738" cy="79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矩形 19"/>
          <p:cNvSpPr>
            <a:spLocks noChangeArrowheads="1"/>
          </p:cNvSpPr>
          <p:nvPr/>
        </p:nvSpPr>
        <p:spPr bwMode="auto">
          <a:xfrm>
            <a:off x="419100" y="6446838"/>
            <a:ext cx="280035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高技能人才培训多媒体手册式系列教材</a:t>
            </a:r>
            <a:endParaRPr kumimoji="0" lang="zh-CN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6"/>
          <p:cNvGrpSpPr/>
          <p:nvPr/>
        </p:nvGrpSpPr>
        <p:grpSpPr>
          <a:xfrm>
            <a:off x="0" y="0"/>
            <a:ext cx="5711825" cy="6754813"/>
            <a:chOff x="-4750" y="0"/>
            <a:chExt cx="4351447" cy="5145088"/>
          </a:xfrm>
        </p:grpSpPr>
        <p:pic>
          <p:nvPicPr>
            <p:cNvPr id="8" name="图片 7" descr="1622428789(1)"/>
            <p:cNvPicPr/>
            <p:nvPr/>
          </p:nvPicPr>
          <p:blipFill>
            <a:blip r:embed="rId1" cstate="print"/>
            <a:srcRect b="15004"/>
            <a:stretch>
              <a:fillRect/>
            </a:stretch>
          </p:blipFill>
          <p:spPr>
            <a:xfrm>
              <a:off x="-4750" y="0"/>
              <a:ext cx="1408398" cy="1024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图片 8" descr="C:\Users\ADMINI~1\AppData\Local\Temp\WeChat Files\ac5bb09a9924ef14db3122dc175615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0"/>
              <a:ext cx="1512168" cy="1024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图片 9" descr="C:\Users\Administrator\Desktop\重乳酪\微信图片_20210620151850.png微信图片_202106201518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8" y="1168388"/>
              <a:ext cx="2117725" cy="1944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图片 10" descr="IMG_0768"/>
            <p:cNvPicPr/>
            <p:nvPr/>
          </p:nvPicPr>
          <p:blipFill>
            <a:blip r:embed="rId4" cstate="print"/>
            <a:srcRect l="36402" t="11635" b="12735"/>
            <a:stretch>
              <a:fillRect/>
            </a:stretch>
          </p:blipFill>
          <p:spPr>
            <a:xfrm>
              <a:off x="0" y="3220616"/>
              <a:ext cx="2012923" cy="19244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图片 11" descr="IMG_07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7724" y="3220616"/>
              <a:ext cx="2258973" cy="1888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Rectangle 18"/>
          <p:cNvSpPr/>
          <p:nvPr/>
        </p:nvSpPr>
        <p:spPr>
          <a:xfrm>
            <a:off x="5921375" y="4400550"/>
            <a:ext cx="4889500" cy="6159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None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：西式面点概述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5857875" y="2182813"/>
            <a:ext cx="5486400" cy="11074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None/>
            </a:pPr>
            <a:r>
              <a:rPr lang="zh-CN" altLang="en-US" sz="7200" b="1" dirty="0">
                <a:solidFill>
                  <a:srgbClr val="FE62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西式</a:t>
            </a:r>
            <a:r>
              <a:rPr lang="zh-CN" altLang="en-US" sz="7200" b="1" dirty="0">
                <a:solidFill>
                  <a:srgbClr val="FE62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面点技术</a:t>
            </a:r>
            <a:endParaRPr lang="en-US" altLang="zh-CN" sz="7200" b="1" dirty="0">
              <a:solidFill>
                <a:srgbClr val="FE6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5"/>
          <p:cNvSpPr txBox="1"/>
          <p:nvPr/>
        </p:nvSpPr>
        <p:spPr>
          <a:xfrm>
            <a:off x="1789113" y="3021013"/>
            <a:ext cx="42576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300" normalizeH="0" baseline="0" noProof="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3200" b="1" kern="1200" cap="none" spc="300" normalizeH="0" baseline="0" noProof="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37213" y="2800350"/>
            <a:ext cx="574675" cy="431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30863" y="3676650"/>
            <a:ext cx="576263" cy="4333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"/>
          <p:cNvSpPr/>
          <p:nvPr/>
        </p:nvSpPr>
        <p:spPr>
          <a:xfrm>
            <a:off x="1225550" y="1317625"/>
            <a:ext cx="3795713" cy="15700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38100" dir="8100000" algn="tr" rotWithShape="0">
              <a:srgbClr val="000000">
                <a:alpha val="39607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目录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3318" name="组合 21"/>
          <p:cNvGrpSpPr/>
          <p:nvPr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11" name="椭圆 10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标题"/>
          <p:cNvSpPr>
            <a:spLocks noGrp="1"/>
          </p:cNvSpPr>
          <p:nvPr>
            <p:ph type="title"/>
          </p:nvPr>
        </p:nvSpPr>
        <p:spPr>
          <a:xfrm>
            <a:off x="6305550" y="2555875"/>
            <a:ext cx="5116513" cy="939800"/>
          </a:xfrm>
          <a:ln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式面点的概念及发展概况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"/>
          <p:cNvSpPr/>
          <p:nvPr/>
        </p:nvSpPr>
        <p:spPr>
          <a:xfrm>
            <a:off x="6359525" y="3433763"/>
            <a:ext cx="4329113" cy="939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西式面点的种类及特点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"/>
          <p:cNvSpPr/>
          <p:nvPr/>
        </p:nvSpPr>
        <p:spPr>
          <a:xfrm>
            <a:off x="6323013" y="4338638"/>
            <a:ext cx="5613400" cy="939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西式面点制作常用设备与工具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30863" y="4556125"/>
            <a:ext cx="576263" cy="4333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椭圆 10"/>
          <p:cNvSpPr/>
          <p:nvPr/>
        </p:nvSpPr>
        <p:spPr>
          <a:xfrm>
            <a:off x="9774238" y="314325"/>
            <a:ext cx="1697038" cy="169545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783763" y="500063"/>
            <a:ext cx="1397000" cy="1397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233150" y="1527175"/>
            <a:ext cx="715963" cy="7159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809163" y="889000"/>
            <a:ext cx="715963" cy="7159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922000" y="2190750"/>
            <a:ext cx="715963" cy="7159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1276350" y="2173288"/>
            <a:ext cx="8074025" cy="3046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000" b="1" kern="1200" cap="none" spc="0" normalizeH="0" baseline="0" noProof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西式面点的概念：</a:t>
            </a:r>
            <a:endParaRPr kumimoji="0" lang="en-US" altLang="zh-CN" sz="2000" b="1" kern="1200" cap="none" spc="0" normalizeH="0" baseline="0" noProof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以</a:t>
            </a:r>
            <a:r>
              <a:rPr kumimoji="0" lang="zh-CN" altLang="en-US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面、糖、油脂、鸡蛋和乳品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为主要原料</a:t>
            </a: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辅以鲜果品和调味料</a:t>
            </a: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经过调制、成型、成熟</a:t>
            </a: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 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、装饰等工艺过程而制成的具有一定色、香、味、形的营养食品。 </a:t>
            </a: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 </a:t>
            </a: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</a:t>
            </a:r>
            <a:r>
              <a:rPr kumimoji="0" lang="zh-CN" altLang="en-US" sz="14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西点制品不仅带有金黄的色泽和诱人的香气，而且携带和使用方便，冷食、热食两相宜，既可作主食，又可作副食、茶点。</a:t>
            </a:r>
            <a:endParaRPr kumimoji="0" lang="zh-CN" altLang="en-US" kern="1200" cap="none" spc="0" normalizeH="0" baseline="0" noProof="0" dirty="0">
              <a:solidFill>
                <a:schemeClr val="accent6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4225" y="1501775"/>
            <a:ext cx="8972550" cy="4657725"/>
          </a:xfrm>
          <a:prstGeom prst="rect">
            <a:avLst/>
          </a:prstGeom>
          <a:noFill/>
          <a:ln>
            <a:solidFill>
              <a:srgbClr val="92D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标题"/>
          <p:cNvSpPr>
            <a:spLocks noGrp="1"/>
          </p:cNvSpPr>
          <p:nvPr>
            <p:ph type="title"/>
          </p:nvPr>
        </p:nvSpPr>
        <p:spPr>
          <a:xfrm>
            <a:off x="776288" y="312738"/>
            <a:ext cx="5114925" cy="939800"/>
          </a:xfrm>
          <a:ln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式面点的概念及发展概况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"/>
          <p:cNvSpPr>
            <a:spLocks noGrp="1"/>
          </p:cNvSpPr>
          <p:nvPr>
            <p:ph type="title"/>
          </p:nvPr>
        </p:nvSpPr>
        <p:spPr>
          <a:xfrm>
            <a:off x="609600" y="500063"/>
            <a:ext cx="10972800" cy="939800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3000" dirty="0">
                <a:solidFill>
                  <a:srgbClr val="92D050"/>
                </a:solidFill>
                <a:latin typeface="方正粗黑宋简体" pitchFamily="2" charset="-122"/>
                <a:ea typeface="方正粗黑宋简体" pitchFamily="2" charset="-122"/>
              </a:rPr>
              <a:t>项目</a:t>
            </a:r>
            <a:r>
              <a:rPr lang="en-US" altLang="zh-CN" sz="3000" dirty="0">
                <a:solidFill>
                  <a:srgbClr val="92D050"/>
                </a:solidFill>
                <a:latin typeface="方正粗黑宋简体" pitchFamily="2" charset="-122"/>
                <a:ea typeface="方正粗黑宋简体" pitchFamily="2" charset="-122"/>
              </a:rPr>
              <a:t>1</a:t>
            </a:r>
            <a:r>
              <a:rPr lang="zh-CN" altLang="en-US" sz="3000" dirty="0">
                <a:solidFill>
                  <a:srgbClr val="92D050"/>
                </a:solidFill>
                <a:latin typeface="方正粗黑宋简体" pitchFamily="2" charset="-122"/>
                <a:ea typeface="方正粗黑宋简体" pitchFamily="2" charset="-122"/>
              </a:rPr>
              <a:t>：西式面点的概念及发展概况</a:t>
            </a:r>
            <a:endParaRPr lang="zh-CN" altLang="en-US" sz="3000" dirty="0">
              <a:solidFill>
                <a:srgbClr val="92D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81" name="内容占位符"/>
          <p:cNvSpPr>
            <a:spLocks noGrp="1"/>
          </p:cNvSpPr>
          <p:nvPr>
            <p:ph idx="1"/>
          </p:nvPr>
        </p:nvSpPr>
        <p:spPr>
          <a:xfrm>
            <a:off x="609600" y="1600200"/>
            <a:ext cx="9991725" cy="4525963"/>
          </a:xfrm>
          <a:ln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西式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面点的发展概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况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西点是西方饮食文化中一颗璀璨明珠，它同东方烹饪一样，在世界上享有很高的声誉。欧洲是西点的主要发源地。西点制作在英国、法国、西班牙、德国、意大利、奥地利、俄罗斯等国家已有相当长的历史，并在发展中取得了显著的成就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"/>
          <p:cNvSpPr>
            <a:spLocks noGrp="1"/>
          </p:cNvSpPr>
          <p:nvPr>
            <p:ph type="title"/>
          </p:nvPr>
        </p:nvSpPr>
        <p:spPr>
          <a:xfrm>
            <a:off x="609600" y="500063"/>
            <a:ext cx="10972800" cy="939800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3200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</a:t>
            </a:r>
            <a:r>
              <a:rPr lang="en-US" altLang="zh-CN" sz="3200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：西式面点的种类及特点</a:t>
            </a:r>
            <a:endParaRPr lang="zh-CN" altLang="en-US" sz="3200" b="1" dirty="0">
              <a:solidFill>
                <a:srgbClr val="92D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" name="内容占位符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式面点的分类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温度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划分，西点可分为冷点，常温西点和热点。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口味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划分，西点可分为甜点和咸点。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加工工艺及坯料性质划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分，西点可分为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面包类、蛋糕类、油酥类、起酥类、饼干类、泡芙类、布丁类、冷冻甜点类、巧克力类等。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这种分类方法较普遍地应用于行业和教学中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用途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划分，西点可分为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主食、餐后甜点、茶点和节日喜庆糕点等。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"/>
          <p:cNvSpPr>
            <a:spLocks noGrp="1"/>
          </p:cNvSpPr>
          <p:nvPr>
            <p:ph type="title"/>
          </p:nvPr>
        </p:nvSpPr>
        <p:spPr>
          <a:xfrm>
            <a:off x="609600" y="500063"/>
            <a:ext cx="10972800" cy="939800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3200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</a:t>
            </a:r>
            <a:r>
              <a:rPr lang="en-US" altLang="zh-CN" sz="3200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92D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：西式面点的种类及特点                                                                                             </a:t>
            </a:r>
            <a:endParaRPr lang="zh-CN" altLang="en-US" sz="3200" b="1" dirty="0">
              <a:solidFill>
                <a:srgbClr val="92D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1" name="内容占位符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西式面点的特点：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412" name="组合 29"/>
          <p:cNvGrpSpPr/>
          <p:nvPr/>
        </p:nvGrpSpPr>
        <p:grpSpPr>
          <a:xfrm>
            <a:off x="4857750" y="2428875"/>
            <a:ext cx="4881563" cy="830263"/>
            <a:chOff x="3643306" y="2428868"/>
            <a:chExt cx="3660696" cy="830264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3643306" y="2428868"/>
              <a:ext cx="3660696" cy="830264"/>
            </a:xfrm>
            <a:prstGeom prst="roundRect">
              <a:avLst>
                <a:gd name="adj" fmla="val 50000"/>
              </a:avLst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D4CF"/>
                </a:solidFill>
                <a:effectLst/>
                <a:uLnTx/>
                <a:uFillTx/>
                <a:latin typeface="+mn-lt"/>
                <a:ea typeface="+mn-ea"/>
                <a:cs typeface="+mn-ea"/>
              </a:endParaRPr>
            </a:p>
          </p:txBody>
        </p:sp>
        <p:grpSp>
          <p:nvGrpSpPr>
            <p:cNvPr id="17425" name="组合 26"/>
            <p:cNvGrpSpPr/>
            <p:nvPr/>
          </p:nvGrpSpPr>
          <p:grpSpPr>
            <a:xfrm>
              <a:off x="3643306" y="2428868"/>
              <a:ext cx="708330" cy="830262"/>
              <a:chOff x="2285984" y="2143116"/>
              <a:chExt cx="708330" cy="901700"/>
            </a:xfrm>
          </p:grpSpPr>
          <p:sp>
            <p:nvSpPr>
              <p:cNvPr id="11" name="任意多边形 10"/>
              <p:cNvSpPr/>
              <p:nvPr/>
            </p:nvSpPr>
            <p:spPr bwMode="auto">
              <a:xfrm>
                <a:off x="2285984" y="2143116"/>
                <a:ext cx="708330" cy="901702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16D4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</a:rPr>
                  <a:t>                                                                                                                              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</a:endParaRPr>
              </a:p>
            </p:txBody>
          </p:sp>
          <p:sp>
            <p:nvSpPr>
              <p:cNvPr id="8" name="文本框 22"/>
              <p:cNvSpPr txBox="1">
                <a:spLocks noChangeArrowheads="1"/>
              </p:cNvSpPr>
              <p:nvPr/>
            </p:nvSpPr>
            <p:spPr bwMode="auto">
              <a:xfrm>
                <a:off x="2428840" y="2286216"/>
                <a:ext cx="422617" cy="634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ea"/>
                  </a:rPr>
                  <a:t>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7413" name="组合 28"/>
          <p:cNvGrpSpPr/>
          <p:nvPr/>
        </p:nvGrpSpPr>
        <p:grpSpPr>
          <a:xfrm>
            <a:off x="4762500" y="4506913"/>
            <a:ext cx="4881563" cy="901700"/>
            <a:chOff x="3571868" y="4506909"/>
            <a:chExt cx="3660696" cy="901701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3571868" y="4506909"/>
              <a:ext cx="3660696" cy="901701"/>
            </a:xfrm>
            <a:prstGeom prst="roundRect">
              <a:avLst>
                <a:gd name="adj" fmla="val 50000"/>
              </a:avLst>
            </a:prstGeom>
            <a:no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3571868" y="4506909"/>
              <a:ext cx="708330" cy="901701"/>
            </a:xfrm>
            <a:custGeom>
              <a:avLst/>
              <a:gdLst>
                <a:gd name="connsiteX0" fmla="*/ 0 w 824612"/>
                <a:gd name="connsiteY0" fmla="*/ 450760 h 901521"/>
                <a:gd name="connsiteX1" fmla="*/ 0 w 824612"/>
                <a:gd name="connsiteY1" fmla="*/ 450761 h 901521"/>
                <a:gd name="connsiteX2" fmla="*/ 0 w 824612"/>
                <a:gd name="connsiteY2" fmla="*/ 450761 h 901521"/>
                <a:gd name="connsiteX3" fmla="*/ 450761 w 824612"/>
                <a:gd name="connsiteY3" fmla="*/ 0 h 901521"/>
                <a:gd name="connsiteX4" fmla="*/ 824612 w 824612"/>
                <a:gd name="connsiteY4" fmla="*/ 0 h 901521"/>
                <a:gd name="connsiteX5" fmla="*/ 813351 w 824612"/>
                <a:gd name="connsiteY5" fmla="*/ 55775 h 901521"/>
                <a:gd name="connsiteX6" fmla="*/ 813351 w 824612"/>
                <a:gd name="connsiteY6" fmla="*/ 845745 h 901521"/>
                <a:gd name="connsiteX7" fmla="*/ 824612 w 824612"/>
                <a:gd name="connsiteY7" fmla="*/ 901521 h 901521"/>
                <a:gd name="connsiteX8" fmla="*/ 450761 w 824612"/>
                <a:gd name="connsiteY8" fmla="*/ 901521 h 901521"/>
                <a:gd name="connsiteX9" fmla="*/ 9158 w 824612"/>
                <a:gd name="connsiteY9" fmla="*/ 541604 h 901521"/>
                <a:gd name="connsiteX10" fmla="*/ 0 w 824612"/>
                <a:gd name="connsiteY10" fmla="*/ 450761 h 901521"/>
                <a:gd name="connsiteX11" fmla="*/ 9158 w 824612"/>
                <a:gd name="connsiteY11" fmla="*/ 359917 h 901521"/>
                <a:gd name="connsiteX12" fmla="*/ 450761 w 824612"/>
                <a:gd name="connsiteY12" fmla="*/ 0 h 90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4612" h="901521">
                  <a:moveTo>
                    <a:pt x="0" y="450760"/>
                  </a:moveTo>
                  <a:lnTo>
                    <a:pt x="0" y="450761"/>
                  </a:lnTo>
                  <a:lnTo>
                    <a:pt x="0" y="450761"/>
                  </a:lnTo>
                  <a:close/>
                  <a:moveTo>
                    <a:pt x="450761" y="0"/>
                  </a:moveTo>
                  <a:lnTo>
                    <a:pt x="824612" y="0"/>
                  </a:lnTo>
                  <a:lnTo>
                    <a:pt x="813351" y="55775"/>
                  </a:lnTo>
                  <a:lnTo>
                    <a:pt x="813351" y="845745"/>
                  </a:lnTo>
                  <a:lnTo>
                    <a:pt x="824612" y="901521"/>
                  </a:lnTo>
                  <a:lnTo>
                    <a:pt x="450761" y="901521"/>
                  </a:lnTo>
                  <a:cubicBezTo>
                    <a:pt x="232932" y="901521"/>
                    <a:pt x="51190" y="747008"/>
                    <a:pt x="9158" y="541604"/>
                  </a:cubicBezTo>
                  <a:lnTo>
                    <a:pt x="0" y="450761"/>
                  </a:lnTo>
                  <a:lnTo>
                    <a:pt x="9158" y="359917"/>
                  </a:lnTo>
                  <a:cubicBezTo>
                    <a:pt x="51190" y="154513"/>
                    <a:pt x="232932" y="0"/>
                    <a:pt x="45076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4" name="文本框 24"/>
            <p:cNvSpPr txBox="1">
              <a:spLocks noChangeArrowheads="1"/>
            </p:cNvSpPr>
            <p:nvPr/>
          </p:nvSpPr>
          <p:spPr bwMode="auto">
            <a:xfrm>
              <a:off x="3817105" y="4665659"/>
              <a:ext cx="422617" cy="58578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ea"/>
                </a:rPr>
                <a:t>3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</a:endParaRPr>
            </a:p>
          </p:txBody>
        </p:sp>
      </p:grp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727700" y="4857750"/>
            <a:ext cx="3606800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3000" cap="none" spc="31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zh-CN" altLang="en-US" sz="1600" b="1" i="0" u="none" strike="noStrike" kern="3000" cap="none" spc="31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口味清香，甜咸酥松</a:t>
            </a:r>
            <a:r>
              <a:rPr kumimoji="0" lang="en-US" altLang="zh-CN" sz="1200" b="1" i="0" u="none" strike="noStrike" kern="3000" cap="none" spc="31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 </a:t>
            </a:r>
            <a:endParaRPr kumimoji="0" lang="en-US" altLang="zh-CN" sz="1200" b="0" i="0" u="none" strike="noStrike" kern="3000" cap="none" spc="31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17415" name="组合 27"/>
          <p:cNvGrpSpPr/>
          <p:nvPr/>
        </p:nvGrpSpPr>
        <p:grpSpPr>
          <a:xfrm>
            <a:off x="1757363" y="3429000"/>
            <a:ext cx="4902200" cy="857250"/>
            <a:chOff x="1318310" y="3498846"/>
            <a:chExt cx="3676268" cy="903292"/>
          </a:xfrm>
        </p:grpSpPr>
        <p:sp>
          <p:nvSpPr>
            <p:cNvPr id="22" name="圆角矩形 14"/>
            <p:cNvSpPr/>
            <p:nvPr/>
          </p:nvSpPr>
          <p:spPr bwMode="auto">
            <a:xfrm rot="10800000">
              <a:off x="1318310" y="3498846"/>
              <a:ext cx="3660791" cy="9016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 rot="10800000">
              <a:off x="4286229" y="3500519"/>
              <a:ext cx="708349" cy="901619"/>
            </a:xfrm>
            <a:custGeom>
              <a:avLst/>
              <a:gdLst>
                <a:gd name="connsiteX0" fmla="*/ 0 w 824612"/>
                <a:gd name="connsiteY0" fmla="*/ 450760 h 901521"/>
                <a:gd name="connsiteX1" fmla="*/ 0 w 824612"/>
                <a:gd name="connsiteY1" fmla="*/ 450761 h 901521"/>
                <a:gd name="connsiteX2" fmla="*/ 0 w 824612"/>
                <a:gd name="connsiteY2" fmla="*/ 450761 h 901521"/>
                <a:gd name="connsiteX3" fmla="*/ 450761 w 824612"/>
                <a:gd name="connsiteY3" fmla="*/ 0 h 901521"/>
                <a:gd name="connsiteX4" fmla="*/ 824612 w 824612"/>
                <a:gd name="connsiteY4" fmla="*/ 0 h 901521"/>
                <a:gd name="connsiteX5" fmla="*/ 813351 w 824612"/>
                <a:gd name="connsiteY5" fmla="*/ 55775 h 901521"/>
                <a:gd name="connsiteX6" fmla="*/ 813351 w 824612"/>
                <a:gd name="connsiteY6" fmla="*/ 845745 h 901521"/>
                <a:gd name="connsiteX7" fmla="*/ 824612 w 824612"/>
                <a:gd name="connsiteY7" fmla="*/ 901521 h 901521"/>
                <a:gd name="connsiteX8" fmla="*/ 450761 w 824612"/>
                <a:gd name="connsiteY8" fmla="*/ 901521 h 901521"/>
                <a:gd name="connsiteX9" fmla="*/ 9158 w 824612"/>
                <a:gd name="connsiteY9" fmla="*/ 541604 h 901521"/>
                <a:gd name="connsiteX10" fmla="*/ 0 w 824612"/>
                <a:gd name="connsiteY10" fmla="*/ 450761 h 901521"/>
                <a:gd name="connsiteX11" fmla="*/ 9158 w 824612"/>
                <a:gd name="connsiteY11" fmla="*/ 359917 h 901521"/>
                <a:gd name="connsiteX12" fmla="*/ 450761 w 824612"/>
                <a:gd name="connsiteY12" fmla="*/ 0 h 90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4612" h="901521">
                  <a:moveTo>
                    <a:pt x="0" y="450760"/>
                  </a:moveTo>
                  <a:lnTo>
                    <a:pt x="0" y="450761"/>
                  </a:lnTo>
                  <a:lnTo>
                    <a:pt x="0" y="450761"/>
                  </a:lnTo>
                  <a:close/>
                  <a:moveTo>
                    <a:pt x="450761" y="0"/>
                  </a:moveTo>
                  <a:lnTo>
                    <a:pt x="824612" y="0"/>
                  </a:lnTo>
                  <a:lnTo>
                    <a:pt x="813351" y="55775"/>
                  </a:lnTo>
                  <a:lnTo>
                    <a:pt x="813351" y="845745"/>
                  </a:lnTo>
                  <a:lnTo>
                    <a:pt x="824612" y="901521"/>
                  </a:lnTo>
                  <a:lnTo>
                    <a:pt x="450761" y="901521"/>
                  </a:lnTo>
                  <a:cubicBezTo>
                    <a:pt x="232932" y="901521"/>
                    <a:pt x="51190" y="747008"/>
                    <a:pt x="9158" y="541604"/>
                  </a:cubicBezTo>
                  <a:lnTo>
                    <a:pt x="0" y="450761"/>
                  </a:lnTo>
                  <a:lnTo>
                    <a:pt x="9158" y="359917"/>
                  </a:lnTo>
                  <a:cubicBezTo>
                    <a:pt x="51190" y="154513"/>
                    <a:pt x="232932" y="0"/>
                    <a:pt x="450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0" name="文本框 23"/>
            <p:cNvSpPr txBox="1">
              <a:spLocks noChangeArrowheads="1"/>
            </p:cNvSpPr>
            <p:nvPr/>
          </p:nvSpPr>
          <p:spPr bwMode="auto">
            <a:xfrm>
              <a:off x="4429090" y="3589175"/>
              <a:ext cx="421437" cy="6155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ea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</a:endParaRPr>
            </a:p>
          </p:txBody>
        </p:sp>
      </p:grp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5810250" y="2573338"/>
            <a:ext cx="3606800" cy="784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3000" cap="none" spc="31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用料讲究，营养丰富</a:t>
            </a:r>
            <a:endParaRPr kumimoji="0" lang="en-US" altLang="zh-CN" sz="1800" b="0" i="0" u="none" strike="noStrike" kern="3000" cap="none" spc="31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3000" cap="none" spc="31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</a:t>
            </a:r>
            <a:endParaRPr kumimoji="0" lang="en-US" altLang="zh-CN" sz="1200" b="0" i="0" u="none" strike="noStrike" kern="3000" cap="none" spc="31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000250" y="3648075"/>
            <a:ext cx="36068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3000" cap="none" spc="31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工艺性强，成品美观、精巧</a:t>
            </a:r>
            <a:endParaRPr kumimoji="0" lang="en-US" altLang="zh-CN" sz="1600" b="0" i="0" u="none" strike="noStrike" kern="3000" cap="none" spc="31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3000" cap="none" spc="31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                                                                                                                                    </a:t>
            </a:r>
            <a:endParaRPr kumimoji="0" lang="en-US" altLang="zh-CN" sz="1600" b="0" i="0" u="none" strike="noStrike" kern="3000" cap="none" spc="31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椭圆 10"/>
          <p:cNvSpPr/>
          <p:nvPr/>
        </p:nvSpPr>
        <p:spPr>
          <a:xfrm>
            <a:off x="9774238" y="314325"/>
            <a:ext cx="1697038" cy="169545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783763" y="500063"/>
            <a:ext cx="1397000" cy="1397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233150" y="1527175"/>
            <a:ext cx="715963" cy="7159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809163" y="889000"/>
            <a:ext cx="715963" cy="7159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922000" y="2190750"/>
            <a:ext cx="715963" cy="7159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-1272381" y="5128419"/>
            <a:ext cx="3424238" cy="3492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0" y="6538913"/>
            <a:ext cx="2217738" cy="79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441" name="矩形 19"/>
          <p:cNvSpPr/>
          <p:nvPr/>
        </p:nvSpPr>
        <p:spPr>
          <a:xfrm>
            <a:off x="419100" y="6572250"/>
            <a:ext cx="2800350" cy="277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200" b="1" dirty="0">
                <a:solidFill>
                  <a:srgbClr val="828282"/>
                </a:solidFill>
                <a:latin typeface="Times New Roman" panose="02020603050405020304" pitchFamily="18" charset="0"/>
              </a:rPr>
              <a:t>高技能人才培训多媒体手册式系列教材</a:t>
            </a:r>
            <a:endParaRPr lang="zh-CN" altLang="zh-CN" sz="1200" b="1" dirty="0">
              <a:solidFill>
                <a:srgbClr val="82828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2" name="Freeform 112"/>
          <p:cNvSpPr>
            <a:spLocks noEditPoints="1"/>
          </p:cNvSpPr>
          <p:nvPr/>
        </p:nvSpPr>
        <p:spPr>
          <a:xfrm>
            <a:off x="9502775" y="2203450"/>
            <a:ext cx="341313" cy="342900"/>
          </a:xfrm>
          <a:custGeom>
            <a:avLst/>
            <a:gdLst>
              <a:gd name="txL" fmla="*/ 0 w 288"/>
              <a:gd name="txT" fmla="*/ 0 h 288"/>
              <a:gd name="txR" fmla="*/ 288 w 288"/>
              <a:gd name="txB" fmla="*/ 288 h 28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33700" y="2662238"/>
            <a:ext cx="4699000" cy="1447800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16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angMenZhengDao" charset="-122"/>
              </a:rPr>
              <a:t>谢谢观看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p="http://schemas.openxmlformats.org/presentationml/2006/main">
  <p:tag name="COMMONDATA" val="eyJoZGlkIjoiNjYzMDIzMTM4NjRkNDgwNjFiMjIwMmVlN2RjOTIzZD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WPS 演示</Application>
  <PresentationFormat>自定义</PresentationFormat>
  <Paragraphs>102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Times New Roman</vt:lpstr>
      <vt:lpstr>Calibri</vt:lpstr>
      <vt:lpstr>微软雅黑</vt:lpstr>
      <vt:lpstr>Arial Black</vt:lpstr>
      <vt:lpstr>方正粗黑宋简体</vt:lpstr>
      <vt:lpstr>黑体</vt:lpstr>
      <vt:lpstr>PangMenZhengDao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kylin</dc:creator>
  <cp:lastModifiedBy>Amanda_Y</cp:lastModifiedBy>
  <cp:revision>22</cp:revision>
  <dcterms:created xsi:type="dcterms:W3CDTF">2021-12-02T07:46:23Z</dcterms:created>
  <dcterms:modified xsi:type="dcterms:W3CDTF">2022-06-15T11:04:35Z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6D6E1F15E9104722BC4E04D3F3E20682</vt:lpwstr>
  </property>
  <property fmtid="{D5CDD505-2E9C-101B-9397-08002B2CF9AE}" pid="3" name="KSOProductBuildVer">
    <vt:lpwstr>2052-11.1.0.11744</vt:lpwstr>
  </property>
</Properties>
</file>